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</p:sldIdLst>
  <p:sldSz cy="5143500" cx="9144000"/>
  <p:notesSz cx="6858000" cy="9144000"/>
  <p:embeddedFontLst>
    <p:embeddedFont>
      <p:font typeface="Raleway"/>
      <p:regular r:id="rId141"/>
      <p:bold r:id="rId142"/>
      <p:italic r:id="rId143"/>
      <p:boldItalic r:id="rId144"/>
    </p:embeddedFont>
    <p:embeddedFont>
      <p:font typeface="Lato"/>
      <p:regular r:id="rId145"/>
      <p:bold r:id="rId146"/>
      <p:italic r:id="rId147"/>
      <p:boldItalic r:id="rId1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3F6C40-6C8B-48CB-A065-519BEAA31CA0}">
  <a:tblStyle styleId="{C73F6C40-6C8B-48CB-A065-519BEAA31C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148" Type="http://schemas.openxmlformats.org/officeDocument/2006/relationships/font" Target="fonts/Lato-boldItalic.fntdata"/><Relationship Id="rId9" Type="http://schemas.openxmlformats.org/officeDocument/2006/relationships/slide" Target="slides/slide3.xml"/><Relationship Id="rId143" Type="http://schemas.openxmlformats.org/officeDocument/2006/relationships/font" Target="fonts/Raleway-italic.fntdata"/><Relationship Id="rId142" Type="http://schemas.openxmlformats.org/officeDocument/2006/relationships/font" Target="fonts/Raleway-bold.fntdata"/><Relationship Id="rId141" Type="http://schemas.openxmlformats.org/officeDocument/2006/relationships/font" Target="fonts/Raleway-regular.fntdata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font" Target="fonts/Lato-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Lato-bold.fntdata"/><Relationship Id="rId7" Type="http://schemas.openxmlformats.org/officeDocument/2006/relationships/slide" Target="slides/slide1.xml"/><Relationship Id="rId145" Type="http://schemas.openxmlformats.org/officeDocument/2006/relationships/font" Target="fonts/Lato-regular.fntdata"/><Relationship Id="rId8" Type="http://schemas.openxmlformats.org/officeDocument/2006/relationships/slide" Target="slides/slide2.xml"/><Relationship Id="rId144" Type="http://schemas.openxmlformats.org/officeDocument/2006/relationships/font" Target="fonts/Raleway-boldItalic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ratyushmaini.github.io/Pooling-Analysis/" TargetMode="External"/><Relationship Id="rId3" Type="http://schemas.openxmlformats.org/officeDocument/2006/relationships/hyperlink" Target="https://arxiv.org/pdf/2005.00159.pdf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702.01923.pdf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c61efe7b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c61efe7b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1d6e408f75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11d6e408f75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naturally incorporates bidirectional context, via the MLM task and bidirectionality of self-attention.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1d6e408f75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1d6e408f75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1d6e408f75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11d6e408f75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1d6e408f75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1d6e408f75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2c61efe7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2c61efe7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1d6e408f75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1d6e408f75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2c61efe7b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2c61efe7b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2c61efe7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22c61efe7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Recurrent-based contextual representations work well, but can we do without RNNs?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2c61efe7b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22c61efe7b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2c61efe7b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22c61efe7b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8ebb2cb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8ebb2cb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2c61efe7b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22c61efe7b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2c61efe7b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2c61efe7b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2c61efe7b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22c61efe7b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22c61efe7b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22c61efe7b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2c61efe7b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22c61efe7b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2c61efe7b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22c61efe7b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2c61efe7b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2c61efe7b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2c61efe7b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2c61efe7b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2d1cf8dd9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2d1cf8dd9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2c61efe7b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2c61efe7b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bd7d04a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bd7d04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2c61efe7b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2c61efe7b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2c61efe7b0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2c61efe7b0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1e1ad39a7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1e1ad39a7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Recurrent-based contextual representations work well, but can we do without RNNs?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2c61efe7b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22c61efe7b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2c61efe7b0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22c61efe7b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524dd1500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524dd1500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507bbdebb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507bbdebb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728593f5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728593f5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1d6e408f7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11d6e408f7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1d6e408f7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11d6e408f7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1cf8dd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d1cf8dd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1d6e408f7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1d6e408f7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1d6e408f7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11d6e408f7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1d6e408f7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1d6e408f7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11d6e408f7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11d6e408f7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1d6e408f7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11d6e408f7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8ebb2cb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8ebb2cb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c61efe7b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c61efe7b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d1cf8dd9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d1cf8dd9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e92f2e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9e92f2e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9e92f2e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9e92f2e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13dcccf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13dcccf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d6e408f7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d6e408f7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a170d14e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a170d14e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13dcccf5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13dcccf5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1316250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1316250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1316250d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1316250d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1316250d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1316250d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07bbdebb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07bbdebb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1316250d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1316250d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07bbdebb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07bbdebb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13dcccf5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13dcccf5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13dcccf5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13dcccf5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d6e408f7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d6e408f7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1587bbd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1587bbd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13dcccf5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13dcccf5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systems: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1587bbdf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1587bbdf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ff9ba01e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ff9ba01e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0117801a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0117801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964c42b6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964c42b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1316250d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1316250d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9e6b76f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c9e6b76f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ff9ba01e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ff9ba01e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a39f45d1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a39f45d1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d6e408f7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d6e408f7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9e6b76f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9e6b76f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1316250d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1316250d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9e6b76f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c9e6b76f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a170d14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1a170d14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9e6b76f2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9e6b76f2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964c42b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964c42b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964c42b6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964c42b6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22d9c06e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22d9c06e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22d9c06e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22d9c06e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223a80e9c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223a80e9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d6e408f7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d6e408f7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223a80e9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223a80e9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22d9c06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22d9c06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22d9c06e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22d9c06e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22d9c06e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22d9c06e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22d9c06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22d9c06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22d9c06e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22d9c06e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22d9c06e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22d9c06e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22d9c06e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22d9c06e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22d9c06e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722d9c06e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a170d14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a170d14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d6e408f7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d6e408f7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08f65300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08f6530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08f6530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08f6530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1a170d14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1a170d14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0117801a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0117801a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964c42b6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964c42b6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1a170d14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1a170d14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964c42b6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964c42b6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722d9c06e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722d9c06e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c9e6b76f2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c9e6b76f2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ca39f45d1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ca39f45d1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d6e408f7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d6e408f7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a8cdb79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ca8cdb79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c9e6b76f2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c9e6b76f2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722d9c06e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722d9c06e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22d9c06e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722d9c06e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a170d14e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a170d14e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722d9c06e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722d9c06e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https://pratyushmaini.github.io/Pooling-Analysis/</a:t>
            </a:r>
            <a:r>
              <a:rPr lang="en"/>
              <a:t>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https://arxiv.org/pdf/2005.00159.pdf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helps with vanishing gradient and reduces positional bias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d6e408f75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1d6e408f75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1d6e408f75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1d6e408f75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vs RNN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https://arxiv.org/pdf/1702.01923.pdf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d6e408f75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1d6e408f75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1d64c6f2b9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1d64c6f2b9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c61efe7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c61efe7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50117801a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50117801a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50117801a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50117801a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1e1ad39a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1e1ad39a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1d5471881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1d5471881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1dd6bd5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1dd6bd5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1dd6bd56f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1dd6bd56f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1a170d14e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1a170d14e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1a170d14e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1a170d14e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1a170d14e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1a170d14e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1d5471881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1d547188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8ebb2cb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8ebb2cb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1d547188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1d547188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1d547188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1d547188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1d5471881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1d5471881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723dda086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723dda086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ccbad7cc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ccbad7cc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ca8cdb793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ca8cdb793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computer vision we transfer ‘backbones’, but in NLP we only transfer one embedding layer (prior to 2018)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1d64c6f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1d64c6f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Recurrent-based contextual representations work well, but can we do without RNNs?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1d64c6f2b9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11d64c6f2b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ccbad7cc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ccbad7cc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1d6e408f7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1d6e408f7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98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5876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11"/>
          <p:cNvCxnSpPr/>
          <p:nvPr/>
        </p:nvCxnSpPr>
        <p:spPr>
          <a:xfrm>
            <a:off x="425200" y="5680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9600"/>
              <a:buFont typeface="Lato"/>
              <a:buNone/>
              <a:defRPr sz="9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81459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98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5680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81459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5876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2978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2978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81459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19500" y="16944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81459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600"/>
              <a:buNone/>
              <a:defRPr sz="3600">
                <a:solidFill>
                  <a:srgbClr val="98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0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0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81459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esearch.google/pubs/pub45610/" TargetMode="External"/><Relationship Id="rId4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hyperlink" Target="http://jalammar.github.io/illustrated-bert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arxiv.org/pdf/1907.11692.pdf" TargetMode="External"/><Relationship Id="rId4" Type="http://schemas.openxmlformats.org/officeDocument/2006/relationships/image" Target="../media/image82.png"/><Relationship Id="rId5" Type="http://schemas.openxmlformats.org/officeDocument/2006/relationships/hyperlink" Target="http://web.stanford.edu/class/cs224n/slides/Jacob_Devlin_BERT.pdf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2.png"/><Relationship Id="rId4" Type="http://schemas.openxmlformats.org/officeDocument/2006/relationships/image" Target="../media/image110.png"/><Relationship Id="rId5" Type="http://schemas.openxmlformats.org/officeDocument/2006/relationships/image" Target="../media/image51.png"/><Relationship Id="rId6" Type="http://schemas.openxmlformats.org/officeDocument/2006/relationships/image" Target="../media/image58.jpg"/><Relationship Id="rId7" Type="http://schemas.openxmlformats.org/officeDocument/2006/relationships/image" Target="../media/image5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5.png"/><Relationship Id="rId4" Type="http://schemas.openxmlformats.org/officeDocument/2006/relationships/image" Target="../media/image3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1.png"/><Relationship Id="rId4" Type="http://schemas.openxmlformats.org/officeDocument/2006/relationships/hyperlink" Target="https://jalammar.github.io/illustrated-gpt2/" TargetMode="External"/><Relationship Id="rId5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2006.03511.pdf" TargetMode="External"/><Relationship Id="rId4" Type="http://schemas.openxmlformats.org/officeDocument/2006/relationships/image" Target="../media/image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3.png"/><Relationship Id="rId4" Type="http://schemas.openxmlformats.org/officeDocument/2006/relationships/hyperlink" Target="https://arxiv.org/pdf/1910.01108.pdf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0.png"/><Relationship Id="rId4" Type="http://schemas.openxmlformats.org/officeDocument/2006/relationships/hyperlink" Target="https://web.stanford.edu/class/cs224n/slides/cs224n-2023-lecture11-prompting-rlhf.pdf" TargetMode="External"/><Relationship Id="rId5" Type="http://schemas.openxmlformats.org/officeDocument/2006/relationships/hyperlink" Target="https://web.stanford.edu/class/cs224n/slides/cs224n-2023-lecture11-prompting-rlhf.pdf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7.png"/><Relationship Id="rId4" Type="http://schemas.openxmlformats.org/officeDocument/2006/relationships/hyperlink" Target="https://arxiv.org/pdf/2206.07682.pdf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9.png"/><Relationship Id="rId4" Type="http://schemas.openxmlformats.org/officeDocument/2006/relationships/hyperlink" Target="https://arxiv.org/pdf/2109.07958.pdf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8.png"/><Relationship Id="rId4" Type="http://schemas.openxmlformats.org/officeDocument/2006/relationships/hyperlink" Target="https://arxiv.org/pdf/2109.07958.pdf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hyperlink" Target="https://arxiv.org/pdf/2210.11416.pdf" TargetMode="External"/><Relationship Id="rId4" Type="http://schemas.openxmlformats.org/officeDocument/2006/relationships/image" Target="../media/image9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arxiv.org/pdf/2203.02155.pdf" TargetMode="External"/><Relationship Id="rId4" Type="http://schemas.openxmlformats.org/officeDocument/2006/relationships/image" Target="../media/image9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hyperlink" Target="https://openai.com/research/instruction-following" TargetMode="External"/><Relationship Id="rId4" Type="http://schemas.openxmlformats.org/officeDocument/2006/relationships/image" Target="../media/image9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pdf/1911.04942.pdf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arxiv.org/pdf/1911.04942.pdf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6.jpg"/><Relationship Id="rId4" Type="http://schemas.openxmlformats.org/officeDocument/2006/relationships/image" Target="../media/image7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arxiv.org/pdf/1511.07916.pdf" TargetMode="External"/><Relationship Id="rId4" Type="http://schemas.openxmlformats.org/officeDocument/2006/relationships/hyperlink" Target="https://web.stanford.edu/~jurafsky/slp3/" TargetMode="External"/><Relationship Id="rId5" Type="http://schemas.openxmlformats.org/officeDocument/2006/relationships/hyperlink" Target="http://web.stanford.edu/class/cs224n/" TargetMode="External"/><Relationship Id="rId6" Type="http://schemas.openxmlformats.org/officeDocument/2006/relationships/hyperlink" Target="http://www.phontron.com/class/nn4nlp2020/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hyperlink" Target="https://arxiv.org/abs/1802.05365" TargetMode="External"/><Relationship Id="rId4" Type="http://schemas.openxmlformats.org/officeDocument/2006/relationships/hyperlink" Target="https://arxiv.org/abs/1706.0376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6" Type="http://schemas.openxmlformats.org/officeDocument/2006/relationships/hyperlink" Target="https://arxiv.org/abs/1810.04805v2" TargetMode="External"/><Relationship Id="rId7" Type="http://schemas.openxmlformats.org/officeDocument/2006/relationships/hyperlink" Target="https://arxiv.org/pdf/2203.02155.pdf" TargetMode="External"/><Relationship Id="rId8" Type="http://schemas.openxmlformats.org/officeDocument/2006/relationships/hyperlink" Target="https://arxiv.org/pdf/2303.18223.pdf" TargetMode="Externa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hyperlink" Target="https://docs.google.com/presentation/d/1MIHl7TCnDo221jbP3ND3DUNvwaygu0hrmrvcxayS2Cg/edit?usp=sharing" TargetMode="External"/><Relationship Id="rId4" Type="http://schemas.openxmlformats.org/officeDocument/2006/relationships/hyperlink" Target="https://jalammar.github.io/illustrated-transformer/" TargetMode="External"/><Relationship Id="rId5" Type="http://schemas.openxmlformats.org/officeDocument/2006/relationships/hyperlink" Target="https://jalammar.github.io/illustrated-bert/" TargetMode="External"/><Relationship Id="rId6" Type="http://schemas.openxmlformats.org/officeDocument/2006/relationships/hyperlink" Target="https://ruder.io/nlp-imagenet/" TargetMode="Externa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05.png"/><Relationship Id="rId4" Type="http://schemas.openxmlformats.org/officeDocument/2006/relationships/image" Target="../media/image9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86.png"/><Relationship Id="rId4" Type="http://schemas.openxmlformats.org/officeDocument/2006/relationships/hyperlink" Target="https://medium.com/deep-writing/harry-potter-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blog.google/products/search/search-language-understanding-bert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6.png"/><Relationship Id="rId4" Type="http://schemas.openxmlformats.org/officeDocument/2006/relationships/image" Target="../media/image104.png"/><Relationship Id="rId5" Type="http://schemas.openxmlformats.org/officeDocument/2006/relationships/image" Target="../media/image10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65.png"/><Relationship Id="rId4" Type="http://schemas.openxmlformats.org/officeDocument/2006/relationships/image" Target="../media/image3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97.jpg"/><Relationship Id="rId4" Type="http://schemas.openxmlformats.org/officeDocument/2006/relationships/image" Target="../media/image109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97.jpg"/><Relationship Id="rId4" Type="http://schemas.openxmlformats.org/officeDocument/2006/relationships/image" Target="../media/image109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97.jpg"/><Relationship Id="rId4" Type="http://schemas.openxmlformats.org/officeDocument/2006/relationships/image" Target="../media/image10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2005.14165.pdf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www.searchenginejournal.com/chatgpt-examples/474937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dpOf5m0u2-nuA4Kfd5IPpE7f0AuaKRo-/view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hyperlink" Target="https://stackoverflow.com/questions/55382596/how-is-wordpiece-tokenization-helpful-to-effectively-deal-with-rare-words-proble/55416944#5541694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803.04497" TargetMode="External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rxiv.org/abs/1301.3781" TargetMode="External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hyperlink" Target="http://web.stanford.edu/class/cs224n/slides/cs224n-2019-lecture01-wordvecs1.pdf" TargetMode="External"/><Relationship Id="rId5" Type="http://schemas.openxmlformats.org/officeDocument/2006/relationships/hyperlink" Target="http://web.stanford.edu/class/cs224n/slides/cs224n-2019-lecture01-wordvecs1.pdf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hyperlink" Target="http://web.stanford.edu/class/cs224n/slides/cs224n-2019-lecture01-wordvecs1.pdf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Relationship Id="rId4" Type="http://schemas.openxmlformats.org/officeDocument/2006/relationships/hyperlink" Target="https://web.stanford.edu/~jurafsky/slp3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.gif"/><Relationship Id="rId4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pdf/1810.04805.pdf" TargetMode="External"/><Relationship Id="rId4" Type="http://schemas.openxmlformats.org/officeDocument/2006/relationships/hyperlink" Target="https://d4mucfpksywv.cloudfront.net/better-language-models/language_models_are_unsupervised_multitask_learners.pdf" TargetMode="External"/><Relationship Id="rId5" Type="http://schemas.openxmlformats.org/officeDocument/2006/relationships/image" Target="../media/image2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.gif"/><Relationship Id="rId4" Type="http://schemas.openxmlformats.org/officeDocument/2006/relationships/image" Target="../media/image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hyperlink" Target="https://towardsdatascience.com/illustrated-guide-to-recurrent-neural-networks-79e5eb8049c9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Relationship Id="rId4" Type="http://schemas.openxmlformats.org/officeDocument/2006/relationships/hyperlink" Target="http://web.stanford.edu/class/cs224n/slides/cs224n-2020-lecture06-rnnlm.pdf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Relationship Id="rId4" Type="http://schemas.openxmlformats.org/officeDocument/2006/relationships/hyperlink" Target="https://towardsdatascience.com/illustrated-guide-to-recurrent-neural-networks-79e5eb8049c9" TargetMode="External"/><Relationship Id="rId5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9.png"/><Relationship Id="rId4" Type="http://schemas.openxmlformats.org/officeDocument/2006/relationships/hyperlink" Target="https://web.stanford.edu/~jurafsky/slp3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5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arxiv.org/pdf/1806.04330.pdf" TargetMode="External"/><Relationship Id="rId4" Type="http://schemas.openxmlformats.org/officeDocument/2006/relationships/hyperlink" Target="https://arxiv.org/pdf/1806.04330.pdf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50.png"/><Relationship Id="rId7" Type="http://schemas.openxmlformats.org/officeDocument/2006/relationships/image" Target="../media/image6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5.png"/><Relationship Id="rId4" Type="http://schemas.openxmlformats.org/officeDocument/2006/relationships/hyperlink" Target="https://d2l.ai/chapter_attention-mechanisms/self-attention-and-positional-encoding.html#comparing-cnns-rnns-and-self-attenti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19.gif"/><Relationship Id="rId5" Type="http://schemas.openxmlformats.org/officeDocument/2006/relationships/hyperlink" Target="https://towardsdatascience.com/illustrated-self-attention-2d627e33b20a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2.png"/><Relationship Id="rId4" Type="http://schemas.openxmlformats.org/officeDocument/2006/relationships/image" Target="../media/image110.png"/><Relationship Id="rId5" Type="http://schemas.openxmlformats.org/officeDocument/2006/relationships/image" Target="../media/image51.png"/><Relationship Id="rId6" Type="http://schemas.openxmlformats.org/officeDocument/2006/relationships/image" Target="../media/image58.jpg"/><Relationship Id="rId7" Type="http://schemas.openxmlformats.org/officeDocument/2006/relationships/image" Target="../media/image5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towardsdatascience.com/illustrated-guide-to-recurrent-neural-networks-79e5eb8049c9" TargetMode="External"/><Relationship Id="rId4" Type="http://schemas.openxmlformats.org/officeDocument/2006/relationships/image" Target="../media/image4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7.png"/><Relationship Id="rId4" Type="http://schemas.openxmlformats.org/officeDocument/2006/relationships/image" Target="../media/image45.png"/><Relationship Id="rId5" Type="http://schemas.openxmlformats.org/officeDocument/2006/relationships/hyperlink" Target="https://towardsdatascience.com/illustrated-guide-to-recurrent-neural-networks-79e5eb8049c9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5.png"/><Relationship Id="rId4" Type="http://schemas.openxmlformats.org/officeDocument/2006/relationships/hyperlink" Target="https://towardsdatascience.com/illustrated-guide-to-recurrent-neural-networks-79e5eb8049c9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4.png"/><Relationship Id="rId4" Type="http://schemas.openxmlformats.org/officeDocument/2006/relationships/image" Target="../media/image7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jalammar.github.io/illustrated-bert/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5.png"/><Relationship Id="rId4" Type="http://schemas.openxmlformats.org/officeDocument/2006/relationships/image" Target="../media/image35.png"/><Relationship Id="rId5" Type="http://schemas.openxmlformats.org/officeDocument/2006/relationships/image" Target="../media/image6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8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arxiv.org/abs/1802.05365" TargetMode="External"/><Relationship Id="rId4" Type="http://schemas.openxmlformats.org/officeDocument/2006/relationships/image" Target="../media/image90.png"/><Relationship Id="rId5" Type="http://schemas.openxmlformats.org/officeDocument/2006/relationships/hyperlink" Target="https://docs.google.com/presentation/d/1fIhGikFPnb7G5kr58OvYC3GN4io7MznnM0aAgadvJfc/edit#slide=id.g5a8fba10ed_1_200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arxiv.org/pdf/1906.02715.pdf" TargetMode="External"/><Relationship Id="rId4" Type="http://schemas.openxmlformats.org/officeDocument/2006/relationships/image" Target="../media/image7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0.png"/><Relationship Id="rId4" Type="http://schemas.openxmlformats.org/officeDocument/2006/relationships/image" Target="../media/image7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6.jpg"/><Relationship Id="rId4" Type="http://schemas.openxmlformats.org/officeDocument/2006/relationships/image" Target="../media/image7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Natural Language Processing applications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Machine Translation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2410100" y="1290976"/>
            <a:ext cx="63216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2016: Google Translate is powered by single end-to-end Neural Network (</a:t>
            </a:r>
            <a:r>
              <a:rPr lang="en" u="sng">
                <a:solidFill>
                  <a:schemeClr val="hlink"/>
                </a:solidFill>
                <a:hlinkClick r:id="rId3"/>
              </a:rPr>
              <a:t>Wu et al. 2016</a:t>
            </a:r>
            <a:r>
              <a:rPr lang="en"/>
              <a:t>)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0" y="2262201"/>
            <a:ext cx="8839200" cy="180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12"/>
          <p:cNvSpPr txBox="1"/>
          <p:nvPr>
            <p:ph type="title"/>
          </p:nvPr>
        </p:nvSpPr>
        <p:spPr>
          <a:xfrm>
            <a:off x="2381250" y="-321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training task 1</a:t>
            </a:r>
            <a:endParaRPr/>
          </a:p>
        </p:txBody>
      </p:sp>
      <p:sp>
        <p:nvSpPr>
          <p:cNvPr id="1207" name="Google Shape;1207;p112"/>
          <p:cNvSpPr txBox="1"/>
          <p:nvPr>
            <p:ph idx="1" type="body"/>
          </p:nvPr>
        </p:nvSpPr>
        <p:spPr>
          <a:xfrm>
            <a:off x="62775" y="628800"/>
            <a:ext cx="3780300" cy="4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Masked Language Modeling (MLM)</a:t>
            </a:r>
            <a:r>
              <a:rPr lang="en" sz="2200"/>
              <a:t>: mask 15% of input words and then predict them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output vectors T</a:t>
            </a:r>
            <a:r>
              <a:rPr baseline="-25000" lang="en" sz="2200"/>
              <a:t>i</a:t>
            </a:r>
            <a:r>
              <a:rPr lang="en" sz="2200"/>
              <a:t> incorporate bidirectional context (unlike LM task)</a:t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208" name="Google Shape;120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300" y="3990200"/>
            <a:ext cx="53007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12"/>
          <p:cNvSpPr/>
          <p:nvPr/>
        </p:nvSpPr>
        <p:spPr>
          <a:xfrm>
            <a:off x="4007825" y="3153700"/>
            <a:ext cx="5032800" cy="757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BERT</a:t>
            </a:r>
            <a:endParaRPr sz="3000"/>
          </a:p>
        </p:txBody>
      </p:sp>
      <p:sp>
        <p:nvSpPr>
          <p:cNvPr id="1210" name="Google Shape;1210;p112"/>
          <p:cNvSpPr/>
          <p:nvPr/>
        </p:nvSpPr>
        <p:spPr>
          <a:xfrm>
            <a:off x="4056325" y="2834700"/>
            <a:ext cx="438600" cy="240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1211" name="Google Shape;1211;p112"/>
          <p:cNvSpPr/>
          <p:nvPr/>
        </p:nvSpPr>
        <p:spPr>
          <a:xfrm>
            <a:off x="4568875" y="2834700"/>
            <a:ext cx="438600" cy="240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baseline="-25000" lang="en"/>
              <a:t>2</a:t>
            </a:r>
            <a:endParaRPr baseline="-25000"/>
          </a:p>
        </p:txBody>
      </p:sp>
      <p:sp>
        <p:nvSpPr>
          <p:cNvPr id="1212" name="Google Shape;1212;p112"/>
          <p:cNvSpPr/>
          <p:nvPr/>
        </p:nvSpPr>
        <p:spPr>
          <a:xfrm>
            <a:off x="8299525" y="2834700"/>
            <a:ext cx="507900" cy="240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baseline="-25000" lang="en"/>
              <a:t>512</a:t>
            </a:r>
            <a:endParaRPr baseline="-25000"/>
          </a:p>
        </p:txBody>
      </p:sp>
      <p:sp>
        <p:nvSpPr>
          <p:cNvPr id="1213" name="Google Shape;1213;p112"/>
          <p:cNvSpPr/>
          <p:nvPr/>
        </p:nvSpPr>
        <p:spPr>
          <a:xfrm>
            <a:off x="5870900" y="2834700"/>
            <a:ext cx="438600" cy="240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baseline="-25000" lang="en"/>
              <a:t>5</a:t>
            </a:r>
            <a:endParaRPr baseline="-25000"/>
          </a:p>
        </p:txBody>
      </p:sp>
      <p:sp>
        <p:nvSpPr>
          <p:cNvPr id="1214" name="Google Shape;1214;p112"/>
          <p:cNvSpPr txBox="1"/>
          <p:nvPr/>
        </p:nvSpPr>
        <p:spPr>
          <a:xfrm>
            <a:off x="5256838" y="2719850"/>
            <a:ext cx="438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...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5" name="Google Shape;1215;p112"/>
          <p:cNvSpPr txBox="1"/>
          <p:nvPr/>
        </p:nvSpPr>
        <p:spPr>
          <a:xfrm>
            <a:off x="7302263" y="2719850"/>
            <a:ext cx="438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...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6" name="Google Shape;121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075" y="1115525"/>
            <a:ext cx="1790909" cy="167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217" name="Google Shape;1217;p112"/>
          <p:cNvSpPr txBox="1"/>
          <p:nvPr/>
        </p:nvSpPr>
        <p:spPr>
          <a:xfrm>
            <a:off x="4351175" y="4564500"/>
            <a:ext cx="521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http://jalammar.github.io/illustrated-bert/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3"/>
          <p:cNvSpPr txBox="1"/>
          <p:nvPr>
            <p:ph type="title"/>
          </p:nvPr>
        </p:nvSpPr>
        <p:spPr>
          <a:xfrm>
            <a:off x="23864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training task 2</a:t>
            </a:r>
            <a:endParaRPr/>
          </a:p>
        </p:txBody>
      </p:sp>
      <p:sp>
        <p:nvSpPr>
          <p:cNvPr id="1223" name="Google Shape;1223;p113"/>
          <p:cNvSpPr txBox="1"/>
          <p:nvPr>
            <p:ph idx="1" type="body"/>
          </p:nvPr>
        </p:nvSpPr>
        <p:spPr>
          <a:xfrm>
            <a:off x="129425" y="811850"/>
            <a:ext cx="8957100" cy="3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Next sentence prediction (NSP)</a:t>
            </a:r>
            <a:r>
              <a:rPr lang="en" sz="2400"/>
              <a:t>: given two sentences A and B, does B follow A?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●"/>
            </a:pPr>
            <a:r>
              <a:rPr lang="en" sz="2400"/>
              <a:t>subsequent papers (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RoBERTa</a:t>
            </a:r>
            <a:r>
              <a:rPr lang="en" sz="2400"/>
              <a:t> - Facebook) showed NSP objective can be removed</a:t>
            </a:r>
            <a:endParaRPr sz="2400"/>
          </a:p>
        </p:txBody>
      </p:sp>
      <p:pic>
        <p:nvPicPr>
          <p:cNvPr id="1224" name="Google Shape;122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00" y="1821375"/>
            <a:ext cx="8063000" cy="86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225" name="Google Shape;1225;p113"/>
          <p:cNvSpPr txBox="1"/>
          <p:nvPr/>
        </p:nvSpPr>
        <p:spPr>
          <a:xfrm>
            <a:off x="1329900" y="2684875"/>
            <a:ext cx="6602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ttp://web.stanford.edu/class/cs224n/slides/Jacob_Devlin_BERT.pdf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14"/>
          <p:cNvSpPr txBox="1"/>
          <p:nvPr>
            <p:ph type="title"/>
          </p:nvPr>
        </p:nvSpPr>
        <p:spPr>
          <a:xfrm>
            <a:off x="23939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1231" name="Google Shape;1231;p114"/>
          <p:cNvSpPr txBox="1"/>
          <p:nvPr>
            <p:ph idx="1" type="body"/>
          </p:nvPr>
        </p:nvSpPr>
        <p:spPr>
          <a:xfrm>
            <a:off x="284850" y="811850"/>
            <a:ext cx="8559900" cy="18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token, segment and position embeddings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special tokens: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[CLS] beginning of sequence</a:t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32" name="Google Shape;12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88" y="2912363"/>
            <a:ext cx="6848475" cy="200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3" name="Google Shape;1233;p114"/>
          <p:cNvCxnSpPr/>
          <p:nvPr/>
        </p:nvCxnSpPr>
        <p:spPr>
          <a:xfrm>
            <a:off x="1643850" y="2097050"/>
            <a:ext cx="867900" cy="82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15"/>
          <p:cNvSpPr txBox="1"/>
          <p:nvPr>
            <p:ph type="title"/>
          </p:nvPr>
        </p:nvSpPr>
        <p:spPr>
          <a:xfrm>
            <a:off x="238757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1239" name="Google Shape;1239;p115"/>
          <p:cNvSpPr txBox="1"/>
          <p:nvPr>
            <p:ph idx="1" type="body"/>
          </p:nvPr>
        </p:nvSpPr>
        <p:spPr>
          <a:xfrm>
            <a:off x="284850" y="811850"/>
            <a:ext cx="8559900" cy="18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token, segment and position embeddings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special tokens: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[CLS] beginning of sequence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[SEP] separates two sentences/segments</a:t>
            </a:r>
            <a:endParaRPr sz="2400"/>
          </a:p>
        </p:txBody>
      </p:sp>
      <p:pic>
        <p:nvPicPr>
          <p:cNvPr id="1240" name="Google Shape;124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88" y="2912363"/>
            <a:ext cx="6848475" cy="200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1" name="Google Shape;1241;p115"/>
          <p:cNvCxnSpPr/>
          <p:nvPr/>
        </p:nvCxnSpPr>
        <p:spPr>
          <a:xfrm>
            <a:off x="1680775" y="2503350"/>
            <a:ext cx="3370500" cy="39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16"/>
          <p:cNvSpPr txBox="1"/>
          <p:nvPr>
            <p:ph type="title"/>
          </p:nvPr>
        </p:nvSpPr>
        <p:spPr>
          <a:xfrm>
            <a:off x="238757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BERT for sentence embedding</a:t>
            </a:r>
            <a:endParaRPr sz="2900"/>
          </a:p>
        </p:txBody>
      </p:sp>
      <p:sp>
        <p:nvSpPr>
          <p:cNvPr id="1247" name="Google Shape;1247;p116"/>
          <p:cNvSpPr txBox="1"/>
          <p:nvPr>
            <p:ph idx="1" type="body"/>
          </p:nvPr>
        </p:nvSpPr>
        <p:spPr>
          <a:xfrm>
            <a:off x="0" y="811850"/>
            <a:ext cx="3226800" cy="4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[CLS]</a:t>
            </a:r>
            <a:r>
              <a:rPr lang="en" sz="2000"/>
              <a:t> token is ‘neutral’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</a:t>
            </a:r>
            <a:r>
              <a:rPr b="1" baseline="-25000" lang="en" sz="2000"/>
              <a:t>[CLS]</a:t>
            </a:r>
            <a:r>
              <a:rPr lang="en" sz="2000"/>
              <a:t> is obtained from [CLS] </a:t>
            </a:r>
            <a:r>
              <a:rPr b="1" i="1" lang="en" sz="2000"/>
              <a:t>‘attending’</a:t>
            </a:r>
            <a:r>
              <a:rPr lang="en" sz="2000"/>
              <a:t> to all the other tokens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</a:t>
            </a:r>
            <a:r>
              <a:rPr b="1" baseline="-25000" lang="en" sz="2000"/>
              <a:t>[CLS]</a:t>
            </a:r>
            <a:r>
              <a:rPr lang="en" sz="2000"/>
              <a:t> is thus a </a:t>
            </a:r>
            <a:r>
              <a:rPr i="1" lang="en" sz="2000"/>
              <a:t>sequence representation</a:t>
            </a:r>
            <a:r>
              <a:rPr lang="en" sz="2000"/>
              <a:t> and can be used for classification</a:t>
            </a:r>
            <a:endParaRPr sz="2000"/>
          </a:p>
        </p:txBody>
      </p:sp>
      <p:pic>
        <p:nvPicPr>
          <p:cNvPr id="1248" name="Google Shape;124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600" y="635399"/>
            <a:ext cx="5862175" cy="379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17"/>
          <p:cNvSpPr txBox="1"/>
          <p:nvPr>
            <p:ph type="title"/>
          </p:nvPr>
        </p:nvSpPr>
        <p:spPr>
          <a:xfrm>
            <a:off x="2394350" y="0"/>
            <a:ext cx="5896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Pretrain-finetune paradigm</a:t>
            </a:r>
            <a:endParaRPr sz="2200"/>
          </a:p>
        </p:txBody>
      </p:sp>
      <p:sp>
        <p:nvSpPr>
          <p:cNvPr id="1254" name="Google Shape;1254;p117"/>
          <p:cNvSpPr txBox="1"/>
          <p:nvPr>
            <p:ph idx="1" type="body"/>
          </p:nvPr>
        </p:nvSpPr>
        <p:spPr>
          <a:xfrm>
            <a:off x="68175" y="511500"/>
            <a:ext cx="89907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pre-train model on large data (Wikipedia - 2.5B words + BookCorpus - 800M words)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fine-tune separate models for each classification task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55" name="Google Shape;125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613" y="2260500"/>
            <a:ext cx="6773475" cy="27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18"/>
          <p:cNvSpPr txBox="1"/>
          <p:nvPr>
            <p:ph type="title"/>
          </p:nvPr>
        </p:nvSpPr>
        <p:spPr>
          <a:xfrm>
            <a:off x="0" y="-2370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Transfer deep features in CV vs NLP</a:t>
            </a:r>
            <a:endParaRPr sz="2400"/>
          </a:p>
        </p:txBody>
      </p:sp>
      <p:pic>
        <p:nvPicPr>
          <p:cNvPr id="1261" name="Google Shape;126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075" y="3167825"/>
            <a:ext cx="1346650" cy="7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350" y="2278050"/>
            <a:ext cx="1385275" cy="7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975" y="1362102"/>
            <a:ext cx="1346650" cy="81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3850" y="4191519"/>
            <a:ext cx="1295099" cy="8641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18"/>
          <p:cNvSpPr txBox="1"/>
          <p:nvPr/>
        </p:nvSpPr>
        <p:spPr>
          <a:xfrm>
            <a:off x="360500" y="3111425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low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6" name="Google Shape;1266;p118"/>
          <p:cNvSpPr txBox="1"/>
          <p:nvPr/>
        </p:nvSpPr>
        <p:spPr>
          <a:xfrm>
            <a:off x="360500" y="2278413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mid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7" name="Google Shape;1267;p118"/>
          <p:cNvSpPr txBox="1"/>
          <p:nvPr/>
        </p:nvSpPr>
        <p:spPr>
          <a:xfrm>
            <a:off x="360500" y="1445413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high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8" name="Google Shape;1268;p118"/>
          <p:cNvSpPr/>
          <p:nvPr/>
        </p:nvSpPr>
        <p:spPr>
          <a:xfrm>
            <a:off x="5756348" y="3156362"/>
            <a:ext cx="2014600" cy="787175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18"/>
          <p:cNvSpPr txBox="1"/>
          <p:nvPr/>
        </p:nvSpPr>
        <p:spPr>
          <a:xfrm>
            <a:off x="5458225" y="4125275"/>
            <a:ext cx="2451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0" name="Google Shape;1270;p118"/>
          <p:cNvSpPr txBox="1"/>
          <p:nvPr/>
        </p:nvSpPr>
        <p:spPr>
          <a:xfrm>
            <a:off x="5144700" y="4523625"/>
            <a:ext cx="3237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students opened their books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1" name="Google Shape;1271;p118"/>
          <p:cNvCxnSpPr>
            <a:stCxn id="1264" idx="0"/>
            <a:endCxn id="1261" idx="2"/>
          </p:cNvCxnSpPr>
          <p:nvPr/>
        </p:nvCxnSpPr>
        <p:spPr>
          <a:xfrm rot="10800000">
            <a:off x="3011399" y="3958719"/>
            <a:ext cx="0" cy="232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2" name="Google Shape;1272;p118"/>
          <p:cNvCxnSpPr>
            <a:stCxn id="1270" idx="0"/>
            <a:endCxn id="1268" idx="4"/>
          </p:cNvCxnSpPr>
          <p:nvPr/>
        </p:nvCxnSpPr>
        <p:spPr>
          <a:xfrm rot="10800000">
            <a:off x="6763650" y="3943425"/>
            <a:ext cx="0" cy="5802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3" name="Google Shape;1273;p118"/>
          <p:cNvSpPr txBox="1"/>
          <p:nvPr/>
        </p:nvSpPr>
        <p:spPr>
          <a:xfrm>
            <a:off x="5955813" y="311841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students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4" name="Google Shape;1274;p118"/>
          <p:cNvSpPr txBox="1"/>
          <p:nvPr/>
        </p:nvSpPr>
        <p:spPr>
          <a:xfrm>
            <a:off x="6161413" y="294877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books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5" name="Google Shape;1275;p118"/>
          <p:cNvSpPr txBox="1"/>
          <p:nvPr/>
        </p:nvSpPr>
        <p:spPr>
          <a:xfrm>
            <a:off x="6890163" y="276816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opened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6" name="Google Shape;1276;p118"/>
          <p:cNvSpPr txBox="1"/>
          <p:nvPr/>
        </p:nvSpPr>
        <p:spPr>
          <a:xfrm>
            <a:off x="6797488" y="3349450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their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7" name="Google Shape;1277;p118"/>
          <p:cNvCxnSpPr/>
          <p:nvPr/>
        </p:nvCxnSpPr>
        <p:spPr>
          <a:xfrm flipH="1" rot="10800000">
            <a:off x="166700" y="3026025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118"/>
          <p:cNvCxnSpPr/>
          <p:nvPr/>
        </p:nvCxnSpPr>
        <p:spPr>
          <a:xfrm flipH="1" rot="10800000">
            <a:off x="166700" y="2135163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118"/>
          <p:cNvCxnSpPr/>
          <p:nvPr/>
        </p:nvCxnSpPr>
        <p:spPr>
          <a:xfrm flipH="1" rot="10800000">
            <a:off x="166700" y="1244325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280" name="Google Shape;1280;p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950" y="637450"/>
            <a:ext cx="1170439" cy="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8425" y="637463"/>
            <a:ext cx="1170439" cy="48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2" name="Google Shape;1282;p118"/>
          <p:cNvCxnSpPr>
            <a:stCxn id="1283" idx="0"/>
            <a:endCxn id="1281" idx="2"/>
          </p:cNvCxnSpPr>
          <p:nvPr/>
        </p:nvCxnSpPr>
        <p:spPr>
          <a:xfrm rot="10800000">
            <a:off x="6763645" y="1118363"/>
            <a:ext cx="0" cy="316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4" name="Google Shape;1284;p118"/>
          <p:cNvCxnSpPr>
            <a:stCxn id="1263" idx="0"/>
            <a:endCxn id="1280" idx="2"/>
          </p:cNvCxnSpPr>
          <p:nvPr/>
        </p:nvCxnSpPr>
        <p:spPr>
          <a:xfrm flipH="1" rot="10800000">
            <a:off x="3024300" y="1118202"/>
            <a:ext cx="12900" cy="243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5" name="Google Shape;1285;p118"/>
          <p:cNvCxnSpPr/>
          <p:nvPr/>
        </p:nvCxnSpPr>
        <p:spPr>
          <a:xfrm flipH="1" rot="10800000">
            <a:off x="3036874" y="2109307"/>
            <a:ext cx="600" cy="169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6" name="Google Shape;1286;p118"/>
          <p:cNvCxnSpPr/>
          <p:nvPr/>
        </p:nvCxnSpPr>
        <p:spPr>
          <a:xfrm flipH="1" rot="10800000">
            <a:off x="3036874" y="3026032"/>
            <a:ext cx="600" cy="169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87" name="Google Shape;1287;p118"/>
          <p:cNvSpPr txBox="1"/>
          <p:nvPr/>
        </p:nvSpPr>
        <p:spPr>
          <a:xfrm>
            <a:off x="7986800" y="3156350"/>
            <a:ext cx="1144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8" name="Google Shape;1288;p118"/>
          <p:cNvSpPr/>
          <p:nvPr/>
        </p:nvSpPr>
        <p:spPr>
          <a:xfrm>
            <a:off x="5755898" y="2233212"/>
            <a:ext cx="2014600" cy="787175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8"/>
          <p:cNvSpPr txBox="1"/>
          <p:nvPr/>
        </p:nvSpPr>
        <p:spPr>
          <a:xfrm>
            <a:off x="6437438" y="242616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their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0" name="Google Shape;1290;p118"/>
          <p:cNvSpPr txBox="1"/>
          <p:nvPr/>
        </p:nvSpPr>
        <p:spPr>
          <a:xfrm>
            <a:off x="6019963" y="223322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students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1" name="Google Shape;1291;p118"/>
          <p:cNvSpPr txBox="1"/>
          <p:nvPr/>
        </p:nvSpPr>
        <p:spPr>
          <a:xfrm>
            <a:off x="6071413" y="206557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books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2" name="Google Shape;1292;p118"/>
          <p:cNvSpPr txBox="1"/>
          <p:nvPr/>
        </p:nvSpPr>
        <p:spPr>
          <a:xfrm>
            <a:off x="6161413" y="1890438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opened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3" name="Google Shape;1293;p118"/>
          <p:cNvSpPr txBox="1"/>
          <p:nvPr/>
        </p:nvSpPr>
        <p:spPr>
          <a:xfrm>
            <a:off x="7940900" y="2174788"/>
            <a:ext cx="11448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contextual 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4" name="Google Shape;1294;p118"/>
          <p:cNvCxnSpPr/>
          <p:nvPr/>
        </p:nvCxnSpPr>
        <p:spPr>
          <a:xfrm flipH="1" rot="10800000">
            <a:off x="6751550" y="1857775"/>
            <a:ext cx="8100" cy="351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5" name="Google Shape;1295;p118"/>
          <p:cNvSpPr txBox="1"/>
          <p:nvPr/>
        </p:nvSpPr>
        <p:spPr>
          <a:xfrm>
            <a:off x="6544975" y="1328613"/>
            <a:ext cx="520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6" name="Google Shape;1296;p118"/>
          <p:cNvSpPr txBox="1"/>
          <p:nvPr/>
        </p:nvSpPr>
        <p:spPr>
          <a:xfrm>
            <a:off x="3861750" y="1272450"/>
            <a:ext cx="13854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7" name="Google Shape;1297;p118"/>
          <p:cNvSpPr/>
          <p:nvPr/>
        </p:nvSpPr>
        <p:spPr>
          <a:xfrm>
            <a:off x="3658950" y="4532325"/>
            <a:ext cx="5139000" cy="92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18"/>
          <p:cNvSpPr/>
          <p:nvPr/>
        </p:nvSpPr>
        <p:spPr>
          <a:xfrm>
            <a:off x="5334275" y="1280100"/>
            <a:ext cx="251100" cy="1756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18"/>
          <p:cNvSpPr txBox="1"/>
          <p:nvPr/>
        </p:nvSpPr>
        <p:spPr>
          <a:xfrm>
            <a:off x="3879150" y="1634475"/>
            <a:ext cx="15480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 hierarchical features using stacked Transformers or RNNs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19"/>
          <p:cNvSpPr txBox="1"/>
          <p:nvPr/>
        </p:nvSpPr>
        <p:spPr>
          <a:xfrm>
            <a:off x="149400" y="1491725"/>
            <a:ext cx="17700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type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5" name="Google Shape;1305;p119"/>
          <p:cNvSpPr txBox="1"/>
          <p:nvPr/>
        </p:nvSpPr>
        <p:spPr>
          <a:xfrm>
            <a:off x="149400" y="2408225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model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6" name="Google Shape;1306;p119"/>
          <p:cNvSpPr txBox="1"/>
          <p:nvPr/>
        </p:nvSpPr>
        <p:spPr>
          <a:xfrm>
            <a:off x="149400" y="3324725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context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7" name="Google Shape;1307;p119"/>
          <p:cNvSpPr txBox="1"/>
          <p:nvPr/>
        </p:nvSpPr>
        <p:spPr>
          <a:xfrm>
            <a:off x="149400" y="4085100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task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8" name="Google Shape;1308;p119"/>
          <p:cNvSpPr txBox="1"/>
          <p:nvPr>
            <p:ph type="title"/>
          </p:nvPr>
        </p:nvSpPr>
        <p:spPr>
          <a:xfrm>
            <a:off x="2498825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 embeddings taxonomy</a:t>
            </a:r>
            <a:endParaRPr sz="2400"/>
          </a:p>
        </p:txBody>
      </p:sp>
      <p:pic>
        <p:nvPicPr>
          <p:cNvPr id="1309" name="Google Shape;130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700" y="646625"/>
            <a:ext cx="7677775" cy="458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0" name="Google Shape;1310;p119"/>
          <p:cNvCxnSpPr/>
          <p:nvPr/>
        </p:nvCxnSpPr>
        <p:spPr>
          <a:xfrm flipH="1" rot="10800000">
            <a:off x="40000" y="2078813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119"/>
          <p:cNvCxnSpPr/>
          <p:nvPr/>
        </p:nvCxnSpPr>
        <p:spPr>
          <a:xfrm flipH="1" rot="10800000">
            <a:off x="29100" y="3040713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119"/>
          <p:cNvCxnSpPr/>
          <p:nvPr/>
        </p:nvCxnSpPr>
        <p:spPr>
          <a:xfrm flipH="1" rot="10800000">
            <a:off x="29100" y="3829325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20"/>
          <p:cNvSpPr txBox="1"/>
          <p:nvPr>
            <p:ph type="title"/>
          </p:nvPr>
        </p:nvSpPr>
        <p:spPr>
          <a:xfrm>
            <a:off x="415150" y="-45575"/>
            <a:ext cx="7233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language model recap</a:t>
            </a:r>
            <a:endParaRPr/>
          </a:p>
        </p:txBody>
      </p:sp>
      <p:sp>
        <p:nvSpPr>
          <p:cNvPr id="1318" name="Google Shape;1318;p120"/>
          <p:cNvSpPr txBox="1"/>
          <p:nvPr>
            <p:ph idx="1" type="body"/>
          </p:nvPr>
        </p:nvSpPr>
        <p:spPr>
          <a:xfrm>
            <a:off x="415154" y="777250"/>
            <a:ext cx="4385100" cy="3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RNN to encode words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train time, predict next word x</a:t>
            </a:r>
            <a:r>
              <a:rPr baseline="30000" lang="en"/>
              <a:t>t+1</a:t>
            </a:r>
            <a:r>
              <a:rPr lang="en"/>
              <a:t> from each hidden state h</a:t>
            </a:r>
            <a:r>
              <a:rPr baseline="-25000" lang="en"/>
              <a:t>t</a:t>
            </a:r>
            <a:endParaRPr baseline="-250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test time, sample a word at each time step and feed it back to the model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9" name="Google Shape;131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625" y="777238"/>
            <a:ext cx="4275700" cy="42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425" y="10376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20"/>
          <p:cNvSpPr txBox="1"/>
          <p:nvPr/>
        </p:nvSpPr>
        <p:spPr>
          <a:xfrm>
            <a:off x="4768550" y="734275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2" name="Google Shape;1322;p120"/>
          <p:cNvCxnSpPr/>
          <p:nvPr/>
        </p:nvCxnSpPr>
        <p:spPr>
          <a:xfrm flipH="1" rot="10800000">
            <a:off x="6018100" y="1715525"/>
            <a:ext cx="6300" cy="6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3" name="Google Shape;1323;p120"/>
          <p:cNvCxnSpPr>
            <a:endCxn id="1324" idx="2"/>
          </p:cNvCxnSpPr>
          <p:nvPr/>
        </p:nvCxnSpPr>
        <p:spPr>
          <a:xfrm rot="10800000">
            <a:off x="6834925" y="1956550"/>
            <a:ext cx="7800" cy="418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4" name="Google Shape;1324;p120"/>
          <p:cNvSpPr txBox="1"/>
          <p:nvPr/>
        </p:nvSpPr>
        <p:spPr>
          <a:xfrm>
            <a:off x="6359125" y="15323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5" name="Google Shape;1325;p120"/>
          <p:cNvSpPr txBox="1"/>
          <p:nvPr/>
        </p:nvSpPr>
        <p:spPr>
          <a:xfrm>
            <a:off x="8331750" y="24155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6" name="Google Shape;1326;p120"/>
          <p:cNvCxnSpPr>
            <a:endCxn id="1327" idx="2"/>
          </p:cNvCxnSpPr>
          <p:nvPr/>
        </p:nvCxnSpPr>
        <p:spPr>
          <a:xfrm rot="10800000">
            <a:off x="7666625" y="1956550"/>
            <a:ext cx="6900" cy="393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7" name="Google Shape;1327;p120"/>
          <p:cNvSpPr txBox="1"/>
          <p:nvPr/>
        </p:nvSpPr>
        <p:spPr>
          <a:xfrm>
            <a:off x="7190825" y="15323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8" name="Google Shape;1328;p120"/>
          <p:cNvSpPr/>
          <p:nvPr/>
        </p:nvSpPr>
        <p:spPr>
          <a:xfrm>
            <a:off x="5675625" y="1011675"/>
            <a:ext cx="2982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0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21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GPT: Transformer language model </a:t>
            </a:r>
            <a:endParaRPr/>
          </a:p>
        </p:txBody>
      </p:sp>
      <p:sp>
        <p:nvSpPr>
          <p:cNvPr id="1335" name="Google Shape;1335;p121"/>
          <p:cNvSpPr txBox="1"/>
          <p:nvPr>
            <p:ph idx="1" type="body"/>
          </p:nvPr>
        </p:nvSpPr>
        <p:spPr>
          <a:xfrm>
            <a:off x="0" y="777250"/>
            <a:ext cx="3500100" cy="3976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objective as RNN LM, but encode input using </a:t>
            </a:r>
            <a:r>
              <a:rPr i="1" lang="en"/>
              <a:t>masked self-attention</a:t>
            </a:r>
            <a:r>
              <a:rPr lang="en"/>
              <a:t> (each word can only ‘attend’ to previous words)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showed that Transformer LM are an effective pretraining technique for downstream tasks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21"/>
          <p:cNvSpPr txBox="1"/>
          <p:nvPr/>
        </p:nvSpPr>
        <p:spPr>
          <a:xfrm>
            <a:off x="5711013" y="1011550"/>
            <a:ext cx="9003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orders</a:t>
            </a:r>
            <a:endParaRPr i="1" sz="17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7" name="Google Shape;1337;p121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8" name="Google Shape;133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025" y="1760875"/>
            <a:ext cx="5517922" cy="303485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9" name="Google Shape;1339;p121"/>
          <p:cNvSpPr txBox="1"/>
          <p:nvPr/>
        </p:nvSpPr>
        <p:spPr>
          <a:xfrm>
            <a:off x="4572000" y="4753450"/>
            <a:ext cx="41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https://jalammar.github.io/illustrated-gpt2/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0" name="Google Shape;1340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825" y="1436575"/>
            <a:ext cx="151447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29200" y="166175"/>
            <a:ext cx="7491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Unsupervised Translation of Programming Languages (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Lachaux et al. 2020)</a:t>
            </a:r>
            <a:endParaRPr sz="1600"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371025" y="1509225"/>
            <a:ext cx="85119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translate one programming language to another (w/o pair supervision)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88" y="2571749"/>
            <a:ext cx="8511875" cy="15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22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Language Models</a:t>
            </a:r>
            <a:endParaRPr/>
          </a:p>
        </p:txBody>
      </p:sp>
      <p:sp>
        <p:nvSpPr>
          <p:cNvPr id="1346" name="Google Shape;1346;p122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575" y="777250"/>
            <a:ext cx="6908273" cy="38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22"/>
          <p:cNvSpPr txBox="1"/>
          <p:nvPr/>
        </p:nvSpPr>
        <p:spPr>
          <a:xfrm>
            <a:off x="4949250" y="4643050"/>
            <a:ext cx="18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DistilBERT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9" name="Google Shape;1349;p122"/>
          <p:cNvSpPr txBox="1"/>
          <p:nvPr>
            <p:ph idx="1" type="body"/>
          </p:nvPr>
        </p:nvSpPr>
        <p:spPr>
          <a:xfrm>
            <a:off x="0" y="777250"/>
            <a:ext cx="2181600" cy="3976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Trends: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larger and larger models (up to 530B 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models trained on more and more data (trillion tokens)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23"/>
          <p:cNvSpPr txBox="1"/>
          <p:nvPr>
            <p:ph type="title"/>
          </p:nvPr>
        </p:nvSpPr>
        <p:spPr>
          <a:xfrm>
            <a:off x="304525" y="0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does the LM task learn under the hood?</a:t>
            </a:r>
            <a:endParaRPr sz="2400"/>
          </a:p>
        </p:txBody>
      </p:sp>
      <p:sp>
        <p:nvSpPr>
          <p:cNvPr id="1355" name="Google Shape;1355;p123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6" name="Google Shape;135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7250"/>
            <a:ext cx="8839199" cy="35457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23"/>
          <p:cNvSpPr txBox="1"/>
          <p:nvPr/>
        </p:nvSpPr>
        <p:spPr>
          <a:xfrm>
            <a:off x="125" y="46430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Stanford CS224N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ttps://web.stanford.edu/class/cs224n/slides/cs224n-2023-lecture11-prompting-rlhf.pdf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4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Emergent behaviour</a:t>
            </a:r>
            <a:endParaRPr/>
          </a:p>
        </p:txBody>
      </p:sp>
      <p:sp>
        <p:nvSpPr>
          <p:cNvPr id="1363" name="Google Shape;1363;p124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24"/>
          <p:cNvSpPr txBox="1"/>
          <p:nvPr>
            <p:ph idx="1" type="body"/>
          </p:nvPr>
        </p:nvSpPr>
        <p:spPr>
          <a:xfrm>
            <a:off x="0" y="777250"/>
            <a:ext cx="8383200" cy="2021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with the LM objective makes the model </a:t>
            </a:r>
            <a:r>
              <a:rPr lang="en" sz="1800"/>
              <a:t>learn </a:t>
            </a:r>
            <a:r>
              <a:rPr i="1" lang="en" sz="1800"/>
              <a:t>general-purpose</a:t>
            </a:r>
            <a:r>
              <a:rPr lang="en" sz="1800"/>
              <a:t> semantic features, which </a:t>
            </a:r>
            <a:r>
              <a:rPr i="1" lang="en" sz="1800"/>
              <a:t>transfer</a:t>
            </a:r>
            <a:r>
              <a:rPr lang="en" sz="1800"/>
              <a:t> well 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when scaling them up, the models also start to exhibit an ability to </a:t>
            </a:r>
            <a:r>
              <a:rPr b="1" i="1" lang="en"/>
              <a:t>solve general tasks</a:t>
            </a:r>
            <a:r>
              <a:rPr lang="en"/>
              <a:t> in a </a:t>
            </a:r>
            <a:r>
              <a:rPr i="1" lang="en"/>
              <a:t>zero-shot/few-shot</a:t>
            </a:r>
            <a:r>
              <a:rPr lang="en"/>
              <a:t> way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5" name="Google Shape;13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163" y="2656925"/>
            <a:ext cx="7033622" cy="20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24"/>
          <p:cNvSpPr txBox="1"/>
          <p:nvPr/>
        </p:nvSpPr>
        <p:spPr>
          <a:xfrm>
            <a:off x="2319600" y="4633875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1-shot example from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https://arxiv.org/pdf/2206.07682.pdf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25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 learning (GPT3)</a:t>
            </a:r>
            <a:endParaRPr/>
          </a:p>
        </p:txBody>
      </p:sp>
      <p:sp>
        <p:nvSpPr>
          <p:cNvPr id="1372" name="Google Shape;1372;p125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58" y="777250"/>
            <a:ext cx="8210118" cy="436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26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GPT3  </a:t>
            </a:r>
            <a:endParaRPr/>
          </a:p>
        </p:txBody>
      </p:sp>
      <p:sp>
        <p:nvSpPr>
          <p:cNvPr id="1379" name="Google Shape;1379;p126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0" name="Google Shape;138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275" y="663450"/>
            <a:ext cx="5180785" cy="42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26"/>
          <p:cNvSpPr txBox="1"/>
          <p:nvPr>
            <p:ph idx="1" type="body"/>
          </p:nvPr>
        </p:nvSpPr>
        <p:spPr>
          <a:xfrm>
            <a:off x="0" y="777250"/>
            <a:ext cx="3708900" cy="432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increases with: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more examples shown in context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larger models</a:t>
            </a:r>
            <a:endParaRPr sz="17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finetuned task-specific models </a:t>
            </a:r>
            <a:r>
              <a:rPr lang="en"/>
              <a:t>outperform LLMs, but they still require training examples and gradient updates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Language Models (LLM) however are </a:t>
            </a:r>
            <a:r>
              <a:rPr i="1" lang="en"/>
              <a:t>general-purpose task solvers 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7"/>
          <p:cNvSpPr txBox="1"/>
          <p:nvPr>
            <p:ph type="title"/>
          </p:nvPr>
        </p:nvSpPr>
        <p:spPr>
          <a:xfrm>
            <a:off x="0" y="0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generate falsehoods</a:t>
            </a:r>
            <a:endParaRPr/>
          </a:p>
        </p:txBody>
      </p:sp>
      <p:sp>
        <p:nvSpPr>
          <p:cNvPr id="1387" name="Google Shape;1387;p127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8" name="Google Shape;138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400" y="832475"/>
            <a:ext cx="6509376" cy="33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27"/>
          <p:cNvSpPr txBox="1"/>
          <p:nvPr/>
        </p:nvSpPr>
        <p:spPr>
          <a:xfrm>
            <a:off x="3711750" y="4207700"/>
            <a:ext cx="17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TruthfulQA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28"/>
          <p:cNvSpPr txBox="1"/>
          <p:nvPr>
            <p:ph type="title"/>
          </p:nvPr>
        </p:nvSpPr>
        <p:spPr>
          <a:xfrm>
            <a:off x="56100" y="-45575"/>
            <a:ext cx="7592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outputs are not helpful</a:t>
            </a:r>
            <a:endParaRPr/>
          </a:p>
        </p:txBody>
      </p:sp>
      <p:sp>
        <p:nvSpPr>
          <p:cNvPr id="1395" name="Google Shape;1395;p128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6" name="Google Shape;139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448"/>
            <a:ext cx="9144000" cy="2914454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28"/>
          <p:cNvSpPr txBox="1"/>
          <p:nvPr/>
        </p:nvSpPr>
        <p:spPr>
          <a:xfrm>
            <a:off x="3711750" y="4640175"/>
            <a:ext cx="17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TruthfulQA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8" name="Google Shape;1398;p128"/>
          <p:cNvSpPr txBox="1"/>
          <p:nvPr>
            <p:ph idx="1" type="body"/>
          </p:nvPr>
        </p:nvSpPr>
        <p:spPr>
          <a:xfrm>
            <a:off x="129700" y="777250"/>
            <a:ext cx="8658300" cy="471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/>
              <a:t>solution: finetune LLM to follow human feedback!</a:t>
            </a:r>
            <a:endParaRPr i="1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29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InstructGPT</a:t>
            </a:r>
            <a:r>
              <a:rPr lang="en"/>
              <a:t> (based on GPT3.5)</a:t>
            </a:r>
            <a:endParaRPr/>
          </a:p>
        </p:txBody>
      </p:sp>
      <p:sp>
        <p:nvSpPr>
          <p:cNvPr id="1404" name="Google Shape;1404;p129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29"/>
          <p:cNvSpPr txBox="1"/>
          <p:nvPr>
            <p:ph idx="1" type="body"/>
          </p:nvPr>
        </p:nvSpPr>
        <p:spPr>
          <a:xfrm>
            <a:off x="0" y="777250"/>
            <a:ext cx="2475900" cy="432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finetune LLM on human collected </a:t>
            </a:r>
            <a:r>
              <a:rPr i="1" lang="en" sz="1700"/>
              <a:t>instructions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700"/>
              <a:buAutoNum type="arabicPeriod"/>
            </a:pPr>
            <a:r>
              <a:rPr lang="en" sz="1700">
                <a:solidFill>
                  <a:srgbClr val="9E9E9E"/>
                </a:solidFill>
              </a:rPr>
              <a:t>use human feedback to learn a </a:t>
            </a:r>
            <a:r>
              <a:rPr b="1" i="1" lang="en" sz="1700">
                <a:solidFill>
                  <a:srgbClr val="9E9E9E"/>
                </a:solidFill>
              </a:rPr>
              <a:t>reward model</a:t>
            </a:r>
            <a:r>
              <a:rPr b="1" lang="en" sz="1700">
                <a:solidFill>
                  <a:srgbClr val="9E9E9E"/>
                </a:solidFill>
              </a:rPr>
              <a:t> </a:t>
            </a:r>
            <a:r>
              <a:rPr lang="en" sz="1700">
                <a:solidFill>
                  <a:srgbClr val="9E9E9E"/>
                </a:solidFill>
              </a:rPr>
              <a:t>to rank LLM outputs</a:t>
            </a:r>
            <a:endParaRPr sz="1700">
              <a:solidFill>
                <a:srgbClr val="9E9E9E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700"/>
              <a:buAutoNum type="arabicPeriod"/>
            </a:pPr>
            <a:r>
              <a:rPr lang="en" sz="1700">
                <a:solidFill>
                  <a:srgbClr val="9E9E9E"/>
                </a:solidFill>
              </a:rPr>
              <a:t>use RL to align LLM to human preferences, by using the signal from the </a:t>
            </a:r>
            <a:r>
              <a:rPr i="1" lang="en" sz="1700">
                <a:solidFill>
                  <a:srgbClr val="9E9E9E"/>
                </a:solidFill>
              </a:rPr>
              <a:t>reward model</a:t>
            </a:r>
            <a:endParaRPr i="1" sz="17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29"/>
          <p:cNvSpPr txBox="1"/>
          <p:nvPr/>
        </p:nvSpPr>
        <p:spPr>
          <a:xfrm>
            <a:off x="3490925" y="4658575"/>
            <a:ext cx="4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Scaling Instruction-Finetuned Language Models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7" name="Google Shape;140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050" y="1267188"/>
            <a:ext cx="6663604" cy="33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30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InstructGPT (based on GPT3.5)</a:t>
            </a:r>
            <a:endParaRPr/>
          </a:p>
        </p:txBody>
      </p:sp>
      <p:sp>
        <p:nvSpPr>
          <p:cNvPr id="1413" name="Google Shape;1413;p130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30"/>
          <p:cNvSpPr txBox="1"/>
          <p:nvPr>
            <p:ph idx="1" type="body"/>
          </p:nvPr>
        </p:nvSpPr>
        <p:spPr>
          <a:xfrm>
            <a:off x="0" y="777250"/>
            <a:ext cx="2475900" cy="432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700"/>
              <a:buAutoNum type="arabicPeriod"/>
            </a:pPr>
            <a:r>
              <a:rPr lang="en" sz="1700">
                <a:solidFill>
                  <a:srgbClr val="9E9E9E"/>
                </a:solidFill>
              </a:rPr>
              <a:t>finetune LLM on human collected </a:t>
            </a:r>
            <a:r>
              <a:rPr i="1" lang="en" sz="1700">
                <a:solidFill>
                  <a:srgbClr val="9E9E9E"/>
                </a:solidFill>
              </a:rPr>
              <a:t>instructions</a:t>
            </a:r>
            <a:r>
              <a:rPr lang="en" sz="1700">
                <a:solidFill>
                  <a:srgbClr val="9E9E9E"/>
                </a:solidFill>
              </a:rPr>
              <a:t> </a:t>
            </a:r>
            <a:endParaRPr sz="1700">
              <a:solidFill>
                <a:srgbClr val="9E9E9E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use human feedback to learn a </a:t>
            </a:r>
            <a:r>
              <a:rPr b="1" i="1" lang="en" sz="1700"/>
              <a:t>reward model</a:t>
            </a:r>
            <a:r>
              <a:rPr b="1" lang="en" sz="1700"/>
              <a:t> </a:t>
            </a:r>
            <a:r>
              <a:rPr lang="en" sz="1700"/>
              <a:t>to rank LLM outputs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use RL to align LLM to human preferences, by using the signal from the </a:t>
            </a:r>
            <a:r>
              <a:rPr i="1" lang="en" sz="1700"/>
              <a:t>reward model</a:t>
            </a:r>
            <a:endParaRPr i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0"/>
          <p:cNvSpPr txBox="1"/>
          <p:nvPr/>
        </p:nvSpPr>
        <p:spPr>
          <a:xfrm>
            <a:off x="4778900" y="4646200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InstructGPT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6" name="Google Shape;1416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775" y="871500"/>
            <a:ext cx="6758224" cy="390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31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InstructGPT (based on GPT3.5)</a:t>
            </a:r>
            <a:endParaRPr/>
          </a:p>
        </p:txBody>
      </p:sp>
      <p:sp>
        <p:nvSpPr>
          <p:cNvPr id="1422" name="Google Shape;1422;p131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31"/>
          <p:cNvSpPr txBox="1"/>
          <p:nvPr/>
        </p:nvSpPr>
        <p:spPr>
          <a:xfrm>
            <a:off x="2213250" y="4603350"/>
            <a:ext cx="4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https://openai.com/research/instruction-following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4" name="Google Shape;1424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41" y="1163950"/>
            <a:ext cx="8720258" cy="336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1714450" y="501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text-to-SQL generation (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Wang et al. 2020</a:t>
            </a:r>
            <a:r>
              <a:rPr lang="en" sz="2400"/>
              <a:t>)</a:t>
            </a:r>
            <a:endParaRPr sz="2400"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720222" y="1290976"/>
            <a:ext cx="8011500" cy="1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 user’s </a:t>
            </a:r>
            <a:r>
              <a:rPr i="1" lang="en"/>
              <a:t>request</a:t>
            </a:r>
            <a:r>
              <a:rPr lang="en"/>
              <a:t> and a </a:t>
            </a:r>
            <a:r>
              <a:rPr i="1" lang="en"/>
              <a:t>database schema</a:t>
            </a:r>
            <a:r>
              <a:rPr lang="en"/>
              <a:t>, </a:t>
            </a:r>
            <a:r>
              <a:rPr lang="en"/>
              <a:t>generate</a:t>
            </a:r>
            <a:r>
              <a:rPr lang="en"/>
              <a:t> the SQL that solves the user’s request</a:t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773" y="2497275"/>
            <a:ext cx="7453100" cy="16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3507375" y="4180500"/>
            <a:ext cx="243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Wang et al. 2020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32"/>
          <p:cNvSpPr txBox="1"/>
          <p:nvPr>
            <p:ph type="title"/>
          </p:nvPr>
        </p:nvSpPr>
        <p:spPr>
          <a:xfrm>
            <a:off x="83700" y="0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chat</a:t>
            </a:r>
            <a:r>
              <a:rPr lang="en" sz="2500"/>
              <a:t>GPT = InstructGPT + dialogue instructions</a:t>
            </a:r>
            <a:endParaRPr sz="2500"/>
          </a:p>
        </p:txBody>
      </p:sp>
      <p:sp>
        <p:nvSpPr>
          <p:cNvPr id="1430" name="Google Shape;1430;p132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1" name="Google Shape;143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488" y="570975"/>
            <a:ext cx="6305025" cy="452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33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paradigms</a:t>
            </a:r>
            <a:endParaRPr/>
          </a:p>
        </p:txBody>
      </p:sp>
      <p:sp>
        <p:nvSpPr>
          <p:cNvPr id="1437" name="Google Shape;1437;p133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33"/>
          <p:cNvSpPr txBox="1"/>
          <p:nvPr>
            <p:ph idx="1" type="body"/>
          </p:nvPr>
        </p:nvSpPr>
        <p:spPr>
          <a:xfrm>
            <a:off x="0" y="777250"/>
            <a:ext cx="8861700" cy="4156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[2013-2017] </a:t>
            </a:r>
            <a:r>
              <a:rPr i="1" lang="en" sz="2000"/>
              <a:t>architecture engineering:</a:t>
            </a:r>
            <a:r>
              <a:rPr lang="en" sz="2000"/>
              <a:t>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 </a:t>
            </a:r>
            <a:r>
              <a:rPr b="1" lang="en" sz="1600"/>
              <a:t>static</a:t>
            </a:r>
            <a:r>
              <a:rPr b="1" lang="en" sz="1600"/>
              <a:t> word embeddings</a:t>
            </a:r>
            <a:r>
              <a:rPr lang="en" sz="1600"/>
              <a:t> as a starting point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train task-specific models on top of these </a:t>
            </a:r>
            <a:r>
              <a:rPr i="1" lang="en" sz="1600"/>
              <a:t>shallow features</a:t>
            </a:r>
            <a:endParaRPr i="1" sz="16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[2018-now] </a:t>
            </a:r>
            <a:r>
              <a:rPr i="1" lang="en" sz="2000"/>
              <a:t>pretrain-finetune</a:t>
            </a:r>
            <a:r>
              <a:rPr lang="en" sz="2000"/>
              <a:t>: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pretrain a LM/MLM to learn </a:t>
            </a:r>
            <a:r>
              <a:rPr b="1" lang="en" sz="1600"/>
              <a:t>deep contextual word embeddings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add task-specific layers to this backbone and finetune separate models for each task</a:t>
            </a:r>
            <a:endParaRPr sz="16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[2020-now] </a:t>
            </a:r>
            <a:r>
              <a:rPr i="1" lang="en" sz="2000"/>
              <a:t>Large Language Models:</a:t>
            </a:r>
            <a:endParaRPr i="1"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train a large language model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 it as a </a:t>
            </a:r>
            <a:r>
              <a:rPr b="1" lang="en" sz="1600"/>
              <a:t>general-purpose </a:t>
            </a:r>
            <a:r>
              <a:rPr b="1" lang="en" sz="1600"/>
              <a:t>language task solver</a:t>
            </a:r>
            <a:r>
              <a:rPr lang="en" sz="1600"/>
              <a:t>, which performs</a:t>
            </a:r>
            <a:r>
              <a:rPr lang="en" sz="1600"/>
              <a:t> tasks in zero-shot/few-shot setting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34"/>
          <p:cNvSpPr txBox="1"/>
          <p:nvPr/>
        </p:nvSpPr>
        <p:spPr>
          <a:xfrm>
            <a:off x="149400" y="1491725"/>
            <a:ext cx="17700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type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4" name="Google Shape;1444;p134"/>
          <p:cNvSpPr txBox="1"/>
          <p:nvPr/>
        </p:nvSpPr>
        <p:spPr>
          <a:xfrm>
            <a:off x="149400" y="2408225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model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5" name="Google Shape;1445;p134"/>
          <p:cNvSpPr txBox="1"/>
          <p:nvPr/>
        </p:nvSpPr>
        <p:spPr>
          <a:xfrm>
            <a:off x="149400" y="3324725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context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6" name="Google Shape;1446;p134"/>
          <p:cNvSpPr txBox="1"/>
          <p:nvPr/>
        </p:nvSpPr>
        <p:spPr>
          <a:xfrm>
            <a:off x="149400" y="4085100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task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ini pentru check sign white background" id="1447" name="Google Shape;144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850" y="1626317"/>
            <a:ext cx="391775" cy="3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34"/>
          <p:cNvSpPr txBox="1"/>
          <p:nvPr>
            <p:ph type="title"/>
          </p:nvPr>
        </p:nvSpPr>
        <p:spPr>
          <a:xfrm>
            <a:off x="2498825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 embeddings taxonomy</a:t>
            </a:r>
            <a:endParaRPr sz="2400"/>
          </a:p>
        </p:txBody>
      </p:sp>
      <p:pic>
        <p:nvPicPr>
          <p:cNvPr id="1449" name="Google Shape;1449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400" y="597925"/>
            <a:ext cx="6797335" cy="432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0" name="Google Shape;1450;p134"/>
          <p:cNvCxnSpPr/>
          <p:nvPr/>
        </p:nvCxnSpPr>
        <p:spPr>
          <a:xfrm flipH="1" rot="10800000">
            <a:off x="40000" y="3123725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51" name="Google Shape;1451;p134"/>
          <p:cNvCxnSpPr/>
          <p:nvPr/>
        </p:nvCxnSpPr>
        <p:spPr>
          <a:xfrm flipH="1" rot="10800000">
            <a:off x="40000" y="2109150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52" name="Google Shape;1452;p134"/>
          <p:cNvCxnSpPr/>
          <p:nvPr/>
        </p:nvCxnSpPr>
        <p:spPr>
          <a:xfrm flipH="1" rot="10800000">
            <a:off x="29100" y="3881588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descr="Imagini pentru check sign white background" id="1453" name="Google Shape;145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575" y="4199200"/>
            <a:ext cx="327775" cy="327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ini pentru check sign white background" id="1454" name="Google Shape;145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25" y="4214763"/>
            <a:ext cx="327775" cy="327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ini pentru check sign white background" id="1455" name="Google Shape;145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225" y="4253013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34"/>
          <p:cNvSpPr/>
          <p:nvPr/>
        </p:nvSpPr>
        <p:spPr>
          <a:xfrm>
            <a:off x="4800400" y="2381575"/>
            <a:ext cx="3069600" cy="2492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34"/>
          <p:cNvSpPr/>
          <p:nvPr/>
        </p:nvSpPr>
        <p:spPr>
          <a:xfrm>
            <a:off x="7870000" y="3199725"/>
            <a:ext cx="462900" cy="4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8" name="Google Shape;1458;p134"/>
          <p:cNvCxnSpPr/>
          <p:nvPr/>
        </p:nvCxnSpPr>
        <p:spPr>
          <a:xfrm>
            <a:off x="4648200" y="2045450"/>
            <a:ext cx="1560300" cy="48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35"/>
          <p:cNvSpPr txBox="1"/>
          <p:nvPr>
            <p:ph type="title"/>
          </p:nvPr>
        </p:nvSpPr>
        <p:spPr>
          <a:xfrm>
            <a:off x="4960775" y="160102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TODAY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64" name="Google Shape;1464;p135"/>
          <p:cNvSpPr txBox="1"/>
          <p:nvPr>
            <p:ph idx="2" type="body"/>
          </p:nvPr>
        </p:nvSpPr>
        <p:spPr>
          <a:xfrm>
            <a:off x="-173925" y="38675"/>
            <a:ext cx="4784400" cy="50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word embeddings:</a:t>
            </a:r>
            <a:r>
              <a:rPr lang="en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vectors that capture the ‘meaning’ of words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vectors of similar words have high similarity</a:t>
            </a:r>
            <a:endParaRPr sz="15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contextual word embeddings:</a:t>
            </a:r>
            <a:endParaRPr b="1" sz="16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i="1" lang="en" sz="1500">
                <a:solidFill>
                  <a:schemeClr val="dk2"/>
                </a:solidFill>
              </a:rPr>
              <a:t>‘dynamic’</a:t>
            </a:r>
            <a:r>
              <a:rPr lang="en" sz="1500">
                <a:solidFill>
                  <a:schemeClr val="dk2"/>
                </a:solidFill>
              </a:rPr>
              <a:t> word vectors that change depending on the context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learned using RNN/Transformers with </a:t>
            </a:r>
            <a:r>
              <a:rPr i="1" lang="en" sz="1500">
                <a:solidFill>
                  <a:schemeClr val="dk2"/>
                </a:solidFill>
              </a:rPr>
              <a:t>self-supervised tasks</a:t>
            </a:r>
            <a:r>
              <a:rPr lang="en" sz="1500">
                <a:solidFill>
                  <a:schemeClr val="dk2"/>
                </a:solidFill>
              </a:rPr>
              <a:t> (e.g. language model, masked language model etc.)</a:t>
            </a:r>
            <a:endParaRPr sz="15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large language models:</a:t>
            </a:r>
            <a:endParaRPr b="1" sz="16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general-purpose language solvers that ‘implicitly’ learn to solve tasks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36"/>
          <p:cNvSpPr txBox="1"/>
          <p:nvPr>
            <p:ph type="title"/>
          </p:nvPr>
        </p:nvSpPr>
        <p:spPr>
          <a:xfrm>
            <a:off x="1386525" y="1304850"/>
            <a:ext cx="7445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000"/>
              <a:t>Thank you!</a:t>
            </a:r>
            <a:endParaRPr sz="9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420"/>
              <a:t>(Next: Unsupervised learning)</a:t>
            </a:r>
            <a:endParaRPr b="0" sz="242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esources</a:t>
            </a:r>
            <a:r>
              <a:rPr lang="en"/>
              <a:t> for NLP with NNs</a:t>
            </a:r>
            <a:endParaRPr/>
          </a:p>
        </p:txBody>
      </p:sp>
      <p:sp>
        <p:nvSpPr>
          <p:cNvPr id="1475" name="Google Shape;1475;p137"/>
          <p:cNvSpPr txBox="1"/>
          <p:nvPr>
            <p:ph idx="1" type="body"/>
          </p:nvPr>
        </p:nvSpPr>
        <p:spPr>
          <a:xfrm>
            <a:off x="2410100" y="1141950"/>
            <a:ext cx="6321600" cy="3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Textbooks: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 Primer on Neural Network Models for Natural Language Processing, Yoav Goldberg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Natural Language Understanding with Distributed Representation</a:t>
            </a:r>
            <a:r>
              <a:rPr lang="en"/>
              <a:t>, Kyunghyun Cho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Speech and Language Processing 3rd edition</a:t>
            </a:r>
            <a:r>
              <a:rPr lang="en"/>
              <a:t>, </a:t>
            </a:r>
            <a:r>
              <a:rPr lang="en">
                <a:highlight>
                  <a:srgbClr val="FFFFFF"/>
                </a:highlight>
              </a:rPr>
              <a:t>Dan Jurafsky and James H. Martin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Courses: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Stanford Deep Learning for NLP:	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http://web.stanford.edu/class/cs224n/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CMU Neural Networks for NLP: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http://www.phontron.com/class/nn4nlp2020/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81" name="Google Shape;1481;p138"/>
          <p:cNvSpPr txBox="1"/>
          <p:nvPr>
            <p:ph idx="1" type="body"/>
          </p:nvPr>
        </p:nvSpPr>
        <p:spPr>
          <a:xfrm>
            <a:off x="2400250" y="1142725"/>
            <a:ext cx="6594000" cy="3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Word embedding papers: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Efficient Estimation of Word Representations in Vector Space, Mikolov et. al 2013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Contextual word embeddings papers: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ELMo</a:t>
            </a:r>
            <a:r>
              <a:rPr lang="en"/>
              <a:t>: </a:t>
            </a: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contextualized word representations, Peters et al. 2018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Transformer</a:t>
            </a:r>
            <a:r>
              <a:rPr lang="en"/>
              <a:t>: Attention is all you need, Vaswani et al. 2017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GPT</a:t>
            </a:r>
            <a:r>
              <a:rPr lang="en"/>
              <a:t>: Improving Language Understanding by Generative Pre-Training, Radford et al. 2018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BERT</a:t>
            </a:r>
            <a:r>
              <a:rPr lang="en"/>
              <a:t>: </a:t>
            </a: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Pre-training of Deep Bidirectional Transformers for Language Understanding, Devlin et al. 2018 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highlight>
                  <a:srgbClr val="FFFFFF"/>
                </a:highlight>
              </a:rPr>
              <a:t>Large Language Models papers:</a:t>
            </a:r>
            <a:endParaRPr b="1"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highlight>
                  <a:srgbClr val="FFFFFF"/>
                </a:highlight>
              </a:rPr>
              <a:t>GPT3: </a:t>
            </a:r>
            <a:endParaRPr b="1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highlight>
                  <a:srgbClr val="FFFFFF"/>
                </a:highlight>
              </a:rPr>
              <a:t>InstructGPT: </a:t>
            </a: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https://arxiv.org/pdf/2203.02155.pdf</a:t>
            </a:r>
            <a:r>
              <a:rPr b="1" lang="en">
                <a:highlight>
                  <a:srgbClr val="FFFFFF"/>
                </a:highlight>
              </a:rPr>
              <a:t> </a:t>
            </a:r>
            <a:endParaRPr b="1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highlight>
                  <a:srgbClr val="FFFFFF"/>
                </a:highlight>
              </a:rPr>
              <a:t>Survey: </a:t>
            </a: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https://arxiv.org/pdf/2303.18223.pdf</a:t>
            </a:r>
            <a:r>
              <a:rPr b="1" lang="en">
                <a:highlight>
                  <a:srgbClr val="FFFFFF"/>
                </a:highlight>
              </a:rPr>
              <a:t> 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(2)</a:t>
            </a:r>
            <a:endParaRPr/>
          </a:p>
        </p:txBody>
      </p:sp>
      <p:sp>
        <p:nvSpPr>
          <p:cNvPr id="1487" name="Google Shape;1487;p139"/>
          <p:cNvSpPr txBox="1"/>
          <p:nvPr>
            <p:ph idx="1" type="body"/>
          </p:nvPr>
        </p:nvSpPr>
        <p:spPr>
          <a:xfrm>
            <a:off x="2400250" y="1142725"/>
            <a:ext cx="6321600" cy="32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Presentations:</a:t>
            </a:r>
            <a:endParaRPr b="1" sz="1400"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highlight>
                  <a:srgbClr val="FFFFFF"/>
                </a:highlight>
              </a:rPr>
              <a:t>Deep Learning Meetup March 2020: </a:t>
            </a: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slides</a:t>
            </a:r>
            <a:r>
              <a:rPr b="1" lang="en">
                <a:highlight>
                  <a:srgbClr val="FFFFFF"/>
                </a:highlight>
              </a:rPr>
              <a:t> </a:t>
            </a:r>
            <a:endParaRPr b="1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highlight>
                  <a:srgbClr val="FFFFFF"/>
                </a:highlight>
              </a:rPr>
              <a:t>Blogs:</a:t>
            </a:r>
            <a:endParaRPr b="1" sz="1400"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https://jalammar.github.io/illustrated-transformer/</a:t>
            </a:r>
            <a:endParaRPr b="1"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https://jalammar.github.io/illustrated-bert/</a:t>
            </a:r>
            <a:r>
              <a:rPr b="1" lang="en">
                <a:highlight>
                  <a:srgbClr val="FFFFFF"/>
                </a:highlight>
              </a:rPr>
              <a:t> </a:t>
            </a:r>
            <a:endParaRPr b="1"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https://ruder.io/nlp-imagenet/</a:t>
            </a:r>
            <a:r>
              <a:rPr b="1" lang="en">
                <a:highlight>
                  <a:srgbClr val="FFFFFF"/>
                </a:highlight>
              </a:rPr>
              <a:t> </a:t>
            </a:r>
            <a:endParaRPr b="1"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</a:t>
            </a:r>
            <a:endParaRPr/>
          </a:p>
        </p:txBody>
      </p:sp>
      <p:sp>
        <p:nvSpPr>
          <p:cNvPr id="1493" name="Google Shape;1493;p140"/>
          <p:cNvSpPr txBox="1"/>
          <p:nvPr>
            <p:ph idx="1" type="body"/>
          </p:nvPr>
        </p:nvSpPr>
        <p:spPr>
          <a:xfrm>
            <a:off x="1127050" y="1108425"/>
            <a:ext cx="75948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Task: predict the next word, given the previous ones:</a:t>
            </a:r>
            <a:r>
              <a:rPr lang="en" sz="1600"/>
              <a:t>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4" name="Google Shape;149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975" y="2230475"/>
            <a:ext cx="7000874" cy="27388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95" name="Google Shape;1495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925" y="1584200"/>
            <a:ext cx="2776228" cy="4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Models in action</a:t>
            </a:r>
            <a:endParaRPr/>
          </a:p>
        </p:txBody>
      </p:sp>
      <p:sp>
        <p:nvSpPr>
          <p:cNvPr id="1501" name="Google Shape;1501;p141"/>
          <p:cNvSpPr txBox="1"/>
          <p:nvPr>
            <p:ph idx="1" type="body"/>
          </p:nvPr>
        </p:nvSpPr>
        <p:spPr>
          <a:xfrm>
            <a:off x="454050" y="1287350"/>
            <a:ext cx="82359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Predictive typing						      Text generation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2" name="Google Shape;1502;p141"/>
          <p:cNvPicPr preferRelativeResize="0"/>
          <p:nvPr/>
        </p:nvPicPr>
        <p:blipFill rotWithShape="1">
          <a:blip r:embed="rId3">
            <a:alphaModFix/>
          </a:blip>
          <a:srcRect b="11000" l="0" r="0" t="-11000"/>
          <a:stretch/>
        </p:blipFill>
        <p:spPr>
          <a:xfrm>
            <a:off x="371475" y="1846950"/>
            <a:ext cx="3811450" cy="256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503" name="Google Shape;1503;p141"/>
          <p:cNvSpPr txBox="1"/>
          <p:nvPr/>
        </p:nvSpPr>
        <p:spPr>
          <a:xfrm>
            <a:off x="517325" y="4557425"/>
            <a:ext cx="3393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Picture from https://www.pressstart.co.uk/blog/predictive-typing-tips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4" name="Google Shape;1504;p141"/>
          <p:cNvSpPr txBox="1"/>
          <p:nvPr/>
        </p:nvSpPr>
        <p:spPr>
          <a:xfrm>
            <a:off x="4612725" y="1846975"/>
            <a:ext cx="4159800" cy="25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“The Malfoys!” said Hermione.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Harry was watching him. He looked like Madame Maxime. When she strode up the wrong staircase to visit himself.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5" name="Google Shape;1505;p141"/>
          <p:cNvSpPr txBox="1"/>
          <p:nvPr/>
        </p:nvSpPr>
        <p:spPr>
          <a:xfrm>
            <a:off x="4963125" y="4557425"/>
            <a:ext cx="3459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Text from h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ttps://medium.com/deep-writing/harry-potter-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written-by-artificial-intelligence-8a9431803da6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6" name="Google Shape;1506;p141"/>
          <p:cNvSpPr txBox="1"/>
          <p:nvPr/>
        </p:nvSpPr>
        <p:spPr>
          <a:xfrm>
            <a:off x="2314475" y="4486500"/>
            <a:ext cx="6458100" cy="15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2383500" y="-429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(Google 2018)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0" y="811850"/>
            <a:ext cx="41202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BERT features useful for </a:t>
            </a:r>
            <a:r>
              <a:rPr i="1" lang="en" sz="2400"/>
              <a:t>transfer learning</a:t>
            </a:r>
            <a:r>
              <a:rPr lang="en" sz="2400"/>
              <a:t> =&gt; SOTA results on many NLP tasks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industry adoption (powering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Google Search</a:t>
            </a:r>
            <a:r>
              <a:rPr lang="en" sz="2400"/>
              <a:t>)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713" y="699339"/>
            <a:ext cx="4820014" cy="195348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6667300" y="1099750"/>
            <a:ext cx="507900" cy="21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6570375" y="1569875"/>
            <a:ext cx="507900" cy="21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52830"/>
            <a:ext cx="4313151" cy="242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RNNLM inputs and labels</a:t>
            </a:r>
            <a:endParaRPr/>
          </a:p>
        </p:txBody>
      </p:sp>
      <p:pic>
        <p:nvPicPr>
          <p:cNvPr id="1512" name="Google Shape;151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25" y="1938287"/>
            <a:ext cx="7131401" cy="275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513" name="Google Shape;1513;p142"/>
          <p:cNvSpPr txBox="1"/>
          <p:nvPr/>
        </p:nvSpPr>
        <p:spPr>
          <a:xfrm>
            <a:off x="612550" y="1118150"/>
            <a:ext cx="8112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Inputs: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Ground truth labels: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4" name="Google Shape;1514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975" y="1118150"/>
            <a:ext cx="202650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6975" y="1544757"/>
            <a:ext cx="2026500" cy="325168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42"/>
          <p:cNvSpPr txBox="1"/>
          <p:nvPr/>
        </p:nvSpPr>
        <p:spPr>
          <a:xfrm>
            <a:off x="1177175" y="4736350"/>
            <a:ext cx="7131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NMT tutorial ACL 2016, Luong, Cho and Manning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7" name="Google Shape;1517;p142"/>
          <p:cNvSpPr txBox="1"/>
          <p:nvPr/>
        </p:nvSpPr>
        <p:spPr>
          <a:xfrm>
            <a:off x="1513300" y="4248650"/>
            <a:ext cx="4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  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18" name="Google Shape;1518;p142"/>
          <p:cNvCxnSpPr>
            <a:stCxn id="1517" idx="0"/>
          </p:cNvCxnSpPr>
          <p:nvPr/>
        </p:nvCxnSpPr>
        <p:spPr>
          <a:xfrm flipH="1" rot="10800000">
            <a:off x="1738750" y="3768650"/>
            <a:ext cx="7200" cy="48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43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char-RNNLM feedforward</a:t>
            </a:r>
            <a:endParaRPr/>
          </a:p>
        </p:txBody>
      </p:sp>
      <p:sp>
        <p:nvSpPr>
          <p:cNvPr id="1524" name="Google Shape;1524;p143"/>
          <p:cNvSpPr txBox="1"/>
          <p:nvPr>
            <p:ph idx="1" type="body"/>
          </p:nvPr>
        </p:nvSpPr>
        <p:spPr>
          <a:xfrm>
            <a:off x="69825" y="542700"/>
            <a:ext cx="4128000" cy="45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output distribution: 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Ŷ</a:t>
            </a:r>
            <a:r>
              <a:rPr baseline="30000" lang="en"/>
              <a:t>(t) </a:t>
            </a:r>
            <a:r>
              <a:rPr lang="en"/>
              <a:t>= P(x</a:t>
            </a:r>
            <a:r>
              <a:rPr baseline="30000" lang="en"/>
              <a:t>(t+1)</a:t>
            </a:r>
            <a:r>
              <a:rPr lang="en"/>
              <a:t>|x</a:t>
            </a:r>
            <a:r>
              <a:rPr baseline="30000" lang="en"/>
              <a:t>(1)</a:t>
            </a:r>
            <a:r>
              <a:rPr lang="en"/>
              <a:t>, x</a:t>
            </a:r>
            <a:r>
              <a:rPr baseline="30000" lang="en"/>
              <a:t>(2)</a:t>
            </a:r>
            <a:r>
              <a:rPr lang="en"/>
              <a:t>, …, x</a:t>
            </a:r>
            <a:r>
              <a:rPr baseline="30000" lang="en"/>
              <a:t>(t)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       = softmax(Uh</a:t>
            </a:r>
            <a:r>
              <a:rPr baseline="30000" lang="en"/>
              <a:t>(t)</a:t>
            </a:r>
            <a:r>
              <a:rPr lang="en"/>
              <a:t>+b) </a:t>
            </a:r>
            <a:r>
              <a:rPr lang="en">
                <a:solidFill>
                  <a:srgbClr val="222222"/>
                </a:solidFill>
              </a:rPr>
              <a:t>∈ R</a:t>
            </a:r>
            <a:r>
              <a:rPr baseline="30000" lang="en">
                <a:solidFill>
                  <a:srgbClr val="222222"/>
                </a:solidFill>
              </a:rPr>
              <a:t>|Vocabulary|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hidden state: 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30000" lang="en"/>
              <a:t>(t) </a:t>
            </a:r>
            <a:r>
              <a:rPr lang="en"/>
              <a:t>= RNN(e</a:t>
            </a:r>
            <a:r>
              <a:rPr baseline="30000" lang="en"/>
              <a:t>(t)</a:t>
            </a:r>
            <a:r>
              <a:rPr lang="en"/>
              <a:t>, h</a:t>
            </a:r>
            <a:r>
              <a:rPr baseline="30000" lang="en"/>
              <a:t>(t-1)</a:t>
            </a:r>
            <a:r>
              <a:rPr lang="en"/>
              <a:t>) </a:t>
            </a:r>
            <a:r>
              <a:rPr lang="en">
                <a:solidFill>
                  <a:srgbClr val="222222"/>
                </a:solidFill>
              </a:rPr>
              <a:t>∈ R</a:t>
            </a:r>
            <a:r>
              <a:rPr baseline="30000" lang="en">
                <a:solidFill>
                  <a:srgbClr val="222222"/>
                </a:solidFill>
              </a:rPr>
              <a:t>512</a:t>
            </a:r>
            <a:endParaRPr baseline="30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character embedding: 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</a:t>
            </a:r>
            <a:r>
              <a:rPr baseline="30000" lang="en">
                <a:solidFill>
                  <a:srgbClr val="000000"/>
                </a:solidFill>
              </a:rPr>
              <a:t>(t) </a:t>
            </a:r>
            <a:r>
              <a:rPr lang="en">
                <a:solidFill>
                  <a:srgbClr val="222222"/>
                </a:solidFill>
              </a:rPr>
              <a:t>∈ R</a:t>
            </a:r>
            <a:r>
              <a:rPr baseline="30000" lang="en">
                <a:solidFill>
                  <a:srgbClr val="222222"/>
                </a:solidFill>
              </a:rPr>
              <a:t>128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character input: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x</a:t>
            </a:r>
            <a:r>
              <a:rPr baseline="30000" lang="en">
                <a:solidFill>
                  <a:srgbClr val="000000"/>
                </a:solidFill>
              </a:rPr>
              <a:t>(t)</a:t>
            </a:r>
            <a:r>
              <a:rPr lang="en">
                <a:solidFill>
                  <a:srgbClr val="222222"/>
                </a:solidFill>
              </a:rPr>
              <a:t>∈ {0, 1, 2, 3, …, |V|-1}, V is vocabulary</a:t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1525" name="Google Shape;152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150" y="619838"/>
            <a:ext cx="4275700" cy="42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43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28" name="Google Shape;1528;p143"/>
          <p:cNvCxnSpPr>
            <a:endCxn id="1526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9" name="Google Shape;1529;p143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43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43"/>
          <p:cNvSpPr/>
          <p:nvPr/>
        </p:nvSpPr>
        <p:spPr>
          <a:xfrm>
            <a:off x="2405425" y="4455825"/>
            <a:ext cx="24516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2" name="Google Shape;1532;p143"/>
          <p:cNvCxnSpPr/>
          <p:nvPr/>
        </p:nvCxnSpPr>
        <p:spPr>
          <a:xfrm>
            <a:off x="0" y="43559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p143"/>
          <p:cNvCxnSpPr/>
          <p:nvPr/>
        </p:nvCxnSpPr>
        <p:spPr>
          <a:xfrm>
            <a:off x="0" y="32924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34" name="Google Shape;1534;p143"/>
          <p:cNvCxnSpPr/>
          <p:nvPr/>
        </p:nvCxnSpPr>
        <p:spPr>
          <a:xfrm>
            <a:off x="0" y="19847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35" name="Google Shape;1535;p143"/>
          <p:cNvCxnSpPr/>
          <p:nvPr/>
        </p:nvCxnSpPr>
        <p:spPr>
          <a:xfrm>
            <a:off x="0" y="60990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36" name="Google Shape;1536;p143"/>
          <p:cNvSpPr txBox="1"/>
          <p:nvPr/>
        </p:nvSpPr>
        <p:spPr>
          <a:xfrm>
            <a:off x="5761875" y="4455825"/>
            <a:ext cx="3855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7" name="Google Shape;1537;p143"/>
          <p:cNvSpPr txBox="1"/>
          <p:nvPr/>
        </p:nvSpPr>
        <p:spPr>
          <a:xfrm>
            <a:off x="5145000" y="1061750"/>
            <a:ext cx="2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8" name="Google Shape;1538;p143"/>
          <p:cNvSpPr txBox="1"/>
          <p:nvPr/>
        </p:nvSpPr>
        <p:spPr>
          <a:xfrm>
            <a:off x="6377000" y="4455825"/>
            <a:ext cx="6798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h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9" name="Google Shape;1539;p143"/>
          <p:cNvSpPr txBox="1"/>
          <p:nvPr/>
        </p:nvSpPr>
        <p:spPr>
          <a:xfrm>
            <a:off x="5273700" y="588500"/>
            <a:ext cx="2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0" name="Google Shape;1540;p143"/>
          <p:cNvSpPr txBox="1"/>
          <p:nvPr/>
        </p:nvSpPr>
        <p:spPr>
          <a:xfrm>
            <a:off x="5382000" y="947525"/>
            <a:ext cx="2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c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1" name="Google Shape;1541;p143"/>
          <p:cNvSpPr txBox="1"/>
          <p:nvPr/>
        </p:nvSpPr>
        <p:spPr>
          <a:xfrm>
            <a:off x="5925263" y="675625"/>
            <a:ext cx="2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h</a:t>
            </a:r>
            <a:endParaRPr b="1"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2" name="Google Shape;1542;p143"/>
          <p:cNvSpPr txBox="1"/>
          <p:nvPr/>
        </p:nvSpPr>
        <p:spPr>
          <a:xfrm>
            <a:off x="5523650" y="911150"/>
            <a:ext cx="2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3" name="Google Shape;1543;p143"/>
          <p:cNvSpPr txBox="1"/>
          <p:nvPr/>
        </p:nvSpPr>
        <p:spPr>
          <a:xfrm>
            <a:off x="5688282" y="849000"/>
            <a:ext cx="38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...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4" name="Google Shape;1544;p143"/>
          <p:cNvSpPr txBox="1"/>
          <p:nvPr/>
        </p:nvSpPr>
        <p:spPr>
          <a:xfrm>
            <a:off x="6185232" y="849000"/>
            <a:ext cx="38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...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5" name="Google Shape;1545;p143"/>
          <p:cNvSpPr/>
          <p:nvPr/>
        </p:nvSpPr>
        <p:spPr>
          <a:xfrm>
            <a:off x="7115050" y="35502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RNNLM training (2)</a:t>
            </a:r>
            <a:endParaRPr/>
          </a:p>
        </p:txBody>
      </p:sp>
      <p:sp>
        <p:nvSpPr>
          <p:cNvPr id="1551" name="Google Shape;1551;p144"/>
          <p:cNvSpPr/>
          <p:nvPr/>
        </p:nvSpPr>
        <p:spPr>
          <a:xfrm>
            <a:off x="8218925" y="4287875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44"/>
          <p:cNvSpPr/>
          <p:nvPr/>
        </p:nvSpPr>
        <p:spPr>
          <a:xfrm>
            <a:off x="901100" y="4025350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44"/>
          <p:cNvSpPr txBox="1"/>
          <p:nvPr/>
        </p:nvSpPr>
        <p:spPr>
          <a:xfrm>
            <a:off x="92700" y="999975"/>
            <a:ext cx="23373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Expensive to compute losses over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all corpus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and backpropagate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 practice, losses computed over a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mini-batch of sequences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(16/32/64)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4" name="Google Shape;1554;p144"/>
          <p:cNvSpPr/>
          <p:nvPr/>
        </p:nvSpPr>
        <p:spPr>
          <a:xfrm>
            <a:off x="2693300" y="4657475"/>
            <a:ext cx="184800" cy="17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5" name="Google Shape;155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525" y="1085688"/>
            <a:ext cx="2999175" cy="39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163" y="1100100"/>
            <a:ext cx="2977359" cy="39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RNNLM training (2)</a:t>
            </a:r>
            <a:endParaRPr/>
          </a:p>
        </p:txBody>
      </p:sp>
      <p:sp>
        <p:nvSpPr>
          <p:cNvPr id="1562" name="Google Shape;1562;p145"/>
          <p:cNvSpPr/>
          <p:nvPr/>
        </p:nvSpPr>
        <p:spPr>
          <a:xfrm>
            <a:off x="8218925" y="4287875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45"/>
          <p:cNvSpPr/>
          <p:nvPr/>
        </p:nvSpPr>
        <p:spPr>
          <a:xfrm>
            <a:off x="901100" y="4025350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45"/>
          <p:cNvSpPr txBox="1"/>
          <p:nvPr/>
        </p:nvSpPr>
        <p:spPr>
          <a:xfrm>
            <a:off x="92700" y="999975"/>
            <a:ext cx="23076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Expensive to compute losses over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all corpus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and backpropagate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 practice, losses computed over a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mini-batch of sequences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(16/32/64)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first iteration, batch = 4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5" name="Google Shape;1565;p145"/>
          <p:cNvSpPr/>
          <p:nvPr/>
        </p:nvSpPr>
        <p:spPr>
          <a:xfrm>
            <a:off x="2693300" y="4657475"/>
            <a:ext cx="184800" cy="17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6" name="Google Shape;156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525" y="1085688"/>
            <a:ext cx="2999175" cy="39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163" y="1100100"/>
            <a:ext cx="2977359" cy="393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8" name="Google Shape;1568;p145"/>
          <p:cNvCxnSpPr/>
          <p:nvPr/>
        </p:nvCxnSpPr>
        <p:spPr>
          <a:xfrm flipH="1" rot="10800000">
            <a:off x="2175250" y="1593200"/>
            <a:ext cx="625800" cy="16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9" name="Google Shape;1569;p145"/>
          <p:cNvCxnSpPr/>
          <p:nvPr/>
        </p:nvCxnSpPr>
        <p:spPr>
          <a:xfrm flipH="1" rot="10800000">
            <a:off x="2175250" y="2473625"/>
            <a:ext cx="698700" cy="8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0" name="Google Shape;1570;p145"/>
          <p:cNvCxnSpPr/>
          <p:nvPr/>
        </p:nvCxnSpPr>
        <p:spPr>
          <a:xfrm>
            <a:off x="2167975" y="3288350"/>
            <a:ext cx="669300" cy="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145"/>
          <p:cNvCxnSpPr/>
          <p:nvPr/>
        </p:nvCxnSpPr>
        <p:spPr>
          <a:xfrm>
            <a:off x="2189800" y="3302900"/>
            <a:ext cx="676500" cy="8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RNNLM training (2)</a:t>
            </a:r>
            <a:endParaRPr/>
          </a:p>
        </p:txBody>
      </p:sp>
      <p:sp>
        <p:nvSpPr>
          <p:cNvPr id="1577" name="Google Shape;1577;p146"/>
          <p:cNvSpPr/>
          <p:nvPr/>
        </p:nvSpPr>
        <p:spPr>
          <a:xfrm>
            <a:off x="8218925" y="4287875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46"/>
          <p:cNvSpPr/>
          <p:nvPr/>
        </p:nvSpPr>
        <p:spPr>
          <a:xfrm>
            <a:off x="901100" y="4025350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46"/>
          <p:cNvSpPr txBox="1"/>
          <p:nvPr/>
        </p:nvSpPr>
        <p:spPr>
          <a:xfrm>
            <a:off x="92700" y="999975"/>
            <a:ext cx="23808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Expensive to compute losses over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all corpus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and backpropagate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 practice, losses computed over a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mini-batch of sequences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(16/32/64)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second iteration, batch = 4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0" name="Google Shape;1580;p146"/>
          <p:cNvSpPr/>
          <p:nvPr/>
        </p:nvSpPr>
        <p:spPr>
          <a:xfrm>
            <a:off x="2693300" y="4657475"/>
            <a:ext cx="184800" cy="17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1" name="Google Shape;158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525" y="1085688"/>
            <a:ext cx="2999175" cy="39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163" y="1100100"/>
            <a:ext cx="2977359" cy="393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3" name="Google Shape;1583;p146"/>
          <p:cNvCxnSpPr/>
          <p:nvPr/>
        </p:nvCxnSpPr>
        <p:spPr>
          <a:xfrm flipH="1" rot="10800000">
            <a:off x="2400775" y="1629650"/>
            <a:ext cx="3484800" cy="16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4" name="Google Shape;1584;p146"/>
          <p:cNvCxnSpPr/>
          <p:nvPr/>
        </p:nvCxnSpPr>
        <p:spPr>
          <a:xfrm flipH="1" rot="10800000">
            <a:off x="2386225" y="2575475"/>
            <a:ext cx="3433800" cy="6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5" name="Google Shape;1585;p146"/>
          <p:cNvCxnSpPr/>
          <p:nvPr/>
        </p:nvCxnSpPr>
        <p:spPr>
          <a:xfrm>
            <a:off x="2408050" y="3259250"/>
            <a:ext cx="3368400" cy="1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6" name="Google Shape;1586;p146"/>
          <p:cNvCxnSpPr/>
          <p:nvPr/>
        </p:nvCxnSpPr>
        <p:spPr>
          <a:xfrm>
            <a:off x="2400775" y="3259250"/>
            <a:ext cx="3346500" cy="9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2400250" y="58525"/>
            <a:ext cx="5813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hlink"/>
                </a:solidFill>
                <a:hlinkClick r:id="rId3"/>
              </a:rPr>
              <a:t>OpenAI GPT-3</a:t>
            </a:r>
            <a:r>
              <a:rPr lang="en" sz="2600"/>
              <a:t> (Brown et al. 2020)</a:t>
            </a:r>
            <a:endParaRPr sz="2600"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1" y="1277525"/>
            <a:ext cx="2866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175B parameters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generates human-like poetry, code, dialogue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solves NLP tasks in </a:t>
            </a:r>
            <a:r>
              <a:rPr b="1" i="1" lang="en"/>
              <a:t>zero/few-shot</a:t>
            </a:r>
            <a:r>
              <a:rPr lang="en"/>
              <a:t> way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0666" y="1211350"/>
            <a:ext cx="6264785" cy="30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241697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r>
              <a:rPr lang="en"/>
              <a:t> (OpenAI 2022)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103325" y="1141600"/>
            <a:ext cx="2998500" cy="31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chatbot based on GPT3.5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solves NLP tasks or novel requests in zero/few-shot way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takes into account previous chat interactions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800" y="1308550"/>
            <a:ext cx="6321601" cy="290312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3966625" y="4668525"/>
            <a:ext cx="480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https://www.searchenginejournal.com/chatgpt-examples/474937/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41697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(OpenAI 2022)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103325" y="1141600"/>
            <a:ext cx="2998500" cy="31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solves complex programming tasks while reasoning step-by-step about its process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8" title="gpt4_movie_ap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175" y="853850"/>
            <a:ext cx="5465400" cy="40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application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025" y="1269150"/>
            <a:ext cx="6244300" cy="371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0" y="1269150"/>
            <a:ext cx="2999100" cy="3776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classification tasks: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many-to-one </a:t>
            </a:r>
            <a:r>
              <a:rPr lang="en" sz="1400"/>
              <a:t>(</a:t>
            </a:r>
            <a:r>
              <a:rPr lang="en" sz="1400"/>
              <a:t>text-</a:t>
            </a:r>
            <a:r>
              <a:rPr lang="en" sz="1400"/>
              <a:t>level classification)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many-to-many</a:t>
            </a:r>
            <a:r>
              <a:rPr lang="en" sz="1400"/>
              <a:t> (token-level classification)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generation  tasks: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600"/>
              </a:spcAft>
              <a:buSzPts val="1400"/>
              <a:buChar char="●"/>
            </a:pPr>
            <a:r>
              <a:rPr b="1" lang="en" sz="1400"/>
              <a:t>many-to-many</a:t>
            </a:r>
            <a:r>
              <a:rPr lang="en" sz="1400"/>
              <a:t> (neural machine translation, text summarization, language modeling etc.)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2410100" y="1290975"/>
            <a:ext cx="6513900" cy="3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600"/>
              <a:t>tokenization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static word embeddings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word2vec (algo. for computing word embeddings)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i="1" lang="en" sz="1600">
                <a:solidFill>
                  <a:srgbClr val="000000"/>
                </a:solidFill>
              </a:rPr>
              <a:t>transfer learning </a:t>
            </a:r>
            <a:r>
              <a:rPr lang="en" sz="1600">
                <a:solidFill>
                  <a:srgbClr val="000000"/>
                </a:solidFill>
              </a:rPr>
              <a:t>with </a:t>
            </a:r>
            <a:r>
              <a:rPr lang="en" sz="1600"/>
              <a:t>static word embeddings </a:t>
            </a:r>
            <a:r>
              <a:rPr lang="en" sz="1600">
                <a:solidFill>
                  <a:srgbClr val="000000"/>
                </a:solidFill>
              </a:rPr>
              <a:t> (sentence classification with RNN and CNN)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Char char="●"/>
            </a:pPr>
            <a:r>
              <a:rPr lang="en" sz="1600">
                <a:solidFill>
                  <a:srgbClr val="1A1A1A"/>
                </a:solidFill>
              </a:rPr>
              <a:t>contextual word embeddings </a:t>
            </a:r>
            <a:endParaRPr sz="1600">
              <a:solidFill>
                <a:srgbClr val="1A1A1A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Char char="○"/>
            </a:pPr>
            <a:r>
              <a:rPr lang="en" sz="1600">
                <a:solidFill>
                  <a:srgbClr val="1A1A1A"/>
                </a:solidFill>
              </a:rPr>
              <a:t>ELMO</a:t>
            </a:r>
            <a:endParaRPr sz="1600">
              <a:solidFill>
                <a:srgbClr val="1A1A1A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Char char="○"/>
            </a:pPr>
            <a:r>
              <a:rPr lang="en" sz="1600">
                <a:solidFill>
                  <a:srgbClr val="1A1A1A"/>
                </a:solidFill>
              </a:rPr>
              <a:t>BERT</a:t>
            </a:r>
            <a:endParaRPr sz="1600">
              <a:solidFill>
                <a:srgbClr val="1A1A1A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Char char="●"/>
            </a:pPr>
            <a:r>
              <a:rPr lang="en" sz="1600">
                <a:solidFill>
                  <a:srgbClr val="1A1A1A"/>
                </a:solidFill>
              </a:rPr>
              <a:t>Large Language Models</a:t>
            </a:r>
            <a:endParaRPr sz="16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4472650" y="4433725"/>
            <a:ext cx="4599000" cy="4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425" y="2200175"/>
            <a:ext cx="5883348" cy="23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 (RNN)</a:t>
            </a:r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159925" y="1124425"/>
            <a:ext cx="21099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history-aware</a:t>
            </a:r>
            <a:r>
              <a:rPr lang="en" sz="1500"/>
              <a:t> NN for </a:t>
            </a:r>
            <a:r>
              <a:rPr i="1" lang="en" sz="1500"/>
              <a:t>sequential data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API</a:t>
            </a:r>
            <a:r>
              <a:rPr lang="en" sz="1500"/>
              <a:t>: </a:t>
            </a:r>
            <a:r>
              <a:rPr i="1" lang="en" sz="1500"/>
              <a:t>new_memory</a:t>
            </a:r>
            <a:r>
              <a:rPr lang="en" sz="1500"/>
              <a:t> = f(current_input, </a:t>
            </a:r>
            <a:r>
              <a:rPr i="1" lang="en" sz="1500"/>
              <a:t>old_memory</a:t>
            </a:r>
            <a:r>
              <a:rPr lang="en" sz="1500"/>
              <a:t>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300"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200" y="1275625"/>
            <a:ext cx="6243651" cy="2828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5" name="Google Shape;85;p14"/>
          <p:cNvSpPr txBox="1"/>
          <p:nvPr/>
        </p:nvSpPr>
        <p:spPr>
          <a:xfrm>
            <a:off x="3026113" y="4168500"/>
            <a:ext cx="54705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Vanilla RNN cell. Snapshot from http://colah.github.io/posts/2015-08-Understanding-LSTMs/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representation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0" y="1329875"/>
            <a:ext cx="4671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we know how to represent an image with numbers</a:t>
            </a:r>
            <a:endParaRPr sz="1600"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75" y="1849175"/>
            <a:ext cx="4250176" cy="29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/>
          <p:nvPr/>
        </p:nvSpPr>
        <p:spPr>
          <a:xfrm>
            <a:off x="4472650" y="4433725"/>
            <a:ext cx="4599000" cy="4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representation</a:t>
            </a: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0" y="1329875"/>
            <a:ext cx="4671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we know how to represent an image with numbers</a:t>
            </a:r>
            <a:endParaRPr sz="1600"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75" y="1849175"/>
            <a:ext cx="4250176" cy="29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/>
          <p:nvPr/>
        </p:nvSpPr>
        <p:spPr>
          <a:xfrm>
            <a:off x="4472650" y="4433725"/>
            <a:ext cx="4599000" cy="4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13" y="2656825"/>
            <a:ext cx="3291474" cy="1165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245" name="Google Shape;245;p33"/>
          <p:cNvCxnSpPr>
            <a:stCxn id="244" idx="3"/>
            <a:endCxn id="246" idx="1"/>
          </p:cNvCxnSpPr>
          <p:nvPr/>
        </p:nvCxnSpPr>
        <p:spPr>
          <a:xfrm>
            <a:off x="8184487" y="3239438"/>
            <a:ext cx="1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6" name="Google Shape;2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875" y="2851388"/>
            <a:ext cx="776125" cy="7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4800675" y="1329875"/>
            <a:ext cx="4671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but how do we represent a text with numbers?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how do we split text?</a:t>
            </a:r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" y="2010425"/>
            <a:ext cx="4992025" cy="176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54" name="Google Shape;254;p34"/>
          <p:cNvSpPr/>
          <p:nvPr/>
        </p:nvSpPr>
        <p:spPr>
          <a:xfrm>
            <a:off x="324225" y="2010425"/>
            <a:ext cx="166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490425" y="2010425"/>
            <a:ext cx="1248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615225" y="2010425"/>
            <a:ext cx="1248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4"/>
          <p:cNvCxnSpPr>
            <a:stCxn id="253" idx="3"/>
            <a:endCxn id="258" idx="1"/>
          </p:cNvCxnSpPr>
          <p:nvPr/>
        </p:nvCxnSpPr>
        <p:spPr>
          <a:xfrm flipH="1" rot="10800000">
            <a:off x="5204150" y="1820950"/>
            <a:ext cx="1112400" cy="107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34"/>
          <p:cNvSpPr txBox="1"/>
          <p:nvPr/>
        </p:nvSpPr>
        <p:spPr>
          <a:xfrm>
            <a:off x="6316425" y="145260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‘H’, ‘a’, ‘p’, ‘p’, ‘y’, ‘ ‘, ‘N’, ‘e’, ‘w’, ‘ ‘, ‘Y’, </a:t>
            </a:r>
            <a:r>
              <a:rPr lang="en">
                <a:solidFill>
                  <a:srgbClr val="666666"/>
                </a:solidFill>
              </a:rPr>
              <a:t>...</a:t>
            </a:r>
            <a:r>
              <a:rPr lang="en">
                <a:solidFill>
                  <a:srgbClr val="666666"/>
                </a:solidFill>
              </a:rPr>
              <a:t>. , ‘L’, ‘o’, ‘v’, ‘e’,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740025" y="2010425"/>
            <a:ext cx="1248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864825" y="2010425"/>
            <a:ext cx="166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6408550" y="1095825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characters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h</a:t>
            </a:r>
            <a:r>
              <a:rPr lang="en"/>
              <a:t>ow do we split text?</a:t>
            </a:r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" y="2010425"/>
            <a:ext cx="4992025" cy="176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68" name="Google Shape;268;p35"/>
          <p:cNvSpPr/>
          <p:nvPr/>
        </p:nvSpPr>
        <p:spPr>
          <a:xfrm>
            <a:off x="324225" y="2010425"/>
            <a:ext cx="673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35"/>
          <p:cNvCxnSpPr>
            <a:stCxn id="267" idx="3"/>
            <a:endCxn id="270" idx="1"/>
          </p:cNvCxnSpPr>
          <p:nvPr/>
        </p:nvCxnSpPr>
        <p:spPr>
          <a:xfrm flipH="1" rot="10800000">
            <a:off x="5204150" y="1820950"/>
            <a:ext cx="1112400" cy="107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5"/>
          <p:cNvSpPr txBox="1"/>
          <p:nvPr/>
        </p:nvSpPr>
        <p:spPr>
          <a:xfrm>
            <a:off x="6316425" y="145260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‘H’, ‘a’, ‘p’, ‘p’, ‘y’, ‘ ‘, ‘N’, ‘e’, ‘w’, ‘ ‘, ‘Y’, .... , ‘L’, ‘o’, ‘v’, ‘e’,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6408550" y="1095825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characters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6316425" y="252565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‘Happy’, ‘New’, ‘Year’, ‘to’, ‘all’, ‘,’, ‘including’, ..., ‘Love’,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1095325" y="2010425"/>
            <a:ext cx="4653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1606900" y="2010425"/>
            <a:ext cx="5169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2170075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35"/>
          <p:cNvCxnSpPr>
            <a:stCxn id="267" idx="3"/>
            <a:endCxn id="272" idx="1"/>
          </p:cNvCxnSpPr>
          <p:nvPr/>
        </p:nvCxnSpPr>
        <p:spPr>
          <a:xfrm>
            <a:off x="5204150" y="2894050"/>
            <a:ext cx="1112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5"/>
          <p:cNvSpPr txBox="1"/>
          <p:nvPr/>
        </p:nvSpPr>
        <p:spPr>
          <a:xfrm>
            <a:off x="6408550" y="2143700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words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2446450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2676550" y="2010425"/>
            <a:ext cx="112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2839600" y="2010425"/>
            <a:ext cx="9834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h</a:t>
            </a:r>
            <a:r>
              <a:rPr lang="en"/>
              <a:t>ow do we split text?</a:t>
            </a:r>
            <a:endParaRPr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" y="2010425"/>
            <a:ext cx="4992025" cy="176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87" name="Google Shape;287;p36"/>
          <p:cNvSpPr/>
          <p:nvPr/>
        </p:nvSpPr>
        <p:spPr>
          <a:xfrm>
            <a:off x="324225" y="2010425"/>
            <a:ext cx="673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36"/>
          <p:cNvCxnSpPr>
            <a:stCxn id="286" idx="3"/>
            <a:endCxn id="289" idx="1"/>
          </p:cNvCxnSpPr>
          <p:nvPr/>
        </p:nvCxnSpPr>
        <p:spPr>
          <a:xfrm flipH="1" rot="10800000">
            <a:off x="5204150" y="1820950"/>
            <a:ext cx="1112400" cy="107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36"/>
          <p:cNvSpPr txBox="1"/>
          <p:nvPr/>
        </p:nvSpPr>
        <p:spPr>
          <a:xfrm>
            <a:off x="6316425" y="145260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‘H’, ‘a’, ‘p’, ‘p’, ‘y’, ‘ ‘, ‘N’, ‘e’, ‘w’, ‘ ‘, ‘Y’, .... , ‘L’, ‘o’, ‘v’, ‘e’,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6408550" y="1095825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characters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6316425" y="252565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‘Happy’, ‘New’, ‘Year’, ‘to’, ‘all’, ‘,’, ‘including’, ..., ‘Love’,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2" name="Google Shape;292;p36"/>
          <p:cNvSpPr/>
          <p:nvPr/>
        </p:nvSpPr>
        <p:spPr>
          <a:xfrm>
            <a:off x="1095325" y="2010425"/>
            <a:ext cx="4653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1606900" y="2010425"/>
            <a:ext cx="5169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2170075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6"/>
          <p:cNvCxnSpPr>
            <a:stCxn id="286" idx="3"/>
            <a:endCxn id="291" idx="1"/>
          </p:cNvCxnSpPr>
          <p:nvPr/>
        </p:nvCxnSpPr>
        <p:spPr>
          <a:xfrm>
            <a:off x="5204150" y="2894050"/>
            <a:ext cx="1112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6408550" y="2143700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words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6316425" y="3738325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‘Happy’, ‘New’, ‘Year’, ‘to’, ‘all’, ‘,’, ‘includ’, ‘##ing’, ..., ‘Love’,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6348550" y="3358938"/>
            <a:ext cx="243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wordpieces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2446450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36"/>
          <p:cNvCxnSpPr>
            <a:stCxn id="286" idx="3"/>
            <a:endCxn id="297" idx="1"/>
          </p:cNvCxnSpPr>
          <p:nvPr/>
        </p:nvCxnSpPr>
        <p:spPr>
          <a:xfrm>
            <a:off x="5204150" y="2894050"/>
            <a:ext cx="1112400" cy="121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6"/>
          <p:cNvSpPr/>
          <p:nvPr/>
        </p:nvSpPr>
        <p:spPr>
          <a:xfrm>
            <a:off x="2676550" y="2010425"/>
            <a:ext cx="112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2839600" y="2010425"/>
            <a:ext cx="614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3453700" y="2010425"/>
            <a:ext cx="3903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425" y="2636575"/>
            <a:ext cx="743200" cy="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0" y="3770425"/>
            <a:ext cx="42765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hello, my, name, is, Anne, and, I, write, …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3987225" y="3770425"/>
            <a:ext cx="5059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https, www, mit, com, class, nlp2018, assignments, hw1, pdf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2444650" y="1103125"/>
            <a:ext cx="62328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process by which we split text into smaller units, called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tokens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tokens can correspond to linguistic words (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‘hello’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), but it’s not always the case (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‘nlp20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18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’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550" y="2868125"/>
            <a:ext cx="405765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37"/>
          <p:cNvSpPr/>
          <p:nvPr/>
        </p:nvSpPr>
        <p:spPr>
          <a:xfrm>
            <a:off x="6519475" y="3373400"/>
            <a:ext cx="247800" cy="34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7"/>
          <p:cNvSpPr/>
          <p:nvPr/>
        </p:nvSpPr>
        <p:spPr>
          <a:xfrm>
            <a:off x="1174125" y="3403650"/>
            <a:ext cx="247800" cy="34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37"/>
          <p:cNvCxnSpPr/>
          <p:nvPr/>
        </p:nvCxnSpPr>
        <p:spPr>
          <a:xfrm>
            <a:off x="3682275" y="2525000"/>
            <a:ext cx="29100" cy="1841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we split text into words, how do we encode them</a:t>
            </a:r>
            <a:r>
              <a:rPr lang="en"/>
              <a:t>?</a:t>
            </a:r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" y="2010425"/>
            <a:ext cx="4992025" cy="176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23" name="Google Shape;323;p38"/>
          <p:cNvSpPr/>
          <p:nvPr/>
        </p:nvSpPr>
        <p:spPr>
          <a:xfrm>
            <a:off x="324225" y="2010425"/>
            <a:ext cx="673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 txBox="1"/>
          <p:nvPr/>
        </p:nvSpPr>
        <p:spPr>
          <a:xfrm>
            <a:off x="5933150" y="209890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‘Happy’, ‘New’, ‘Year’, ‘to’, ‘all’, ‘,’, ‘including’, ..., ‘Love’,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1095325" y="2010425"/>
            <a:ext cx="4653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1606900" y="2010425"/>
            <a:ext cx="5169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2170075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38"/>
          <p:cNvCxnSpPr>
            <a:stCxn id="322" idx="3"/>
            <a:endCxn id="324" idx="1"/>
          </p:cNvCxnSpPr>
          <p:nvPr/>
        </p:nvCxnSpPr>
        <p:spPr>
          <a:xfrm flipH="1" rot="10800000">
            <a:off x="5204150" y="2467450"/>
            <a:ext cx="729000" cy="42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38"/>
          <p:cNvSpPr txBox="1"/>
          <p:nvPr/>
        </p:nvSpPr>
        <p:spPr>
          <a:xfrm>
            <a:off x="5988325" y="1727525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tokenize text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2446450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8"/>
          <p:cNvSpPr/>
          <p:nvPr/>
        </p:nvSpPr>
        <p:spPr>
          <a:xfrm>
            <a:off x="2676550" y="2010425"/>
            <a:ext cx="112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2839600" y="2010425"/>
            <a:ext cx="9834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/>
        </p:nvSpPr>
        <p:spPr>
          <a:xfrm>
            <a:off x="5933150" y="3527600"/>
            <a:ext cx="2696400" cy="96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‘Happy’ = ?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‘New’ = ?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 …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‘!’ = 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34" name="Google Shape;334;p38"/>
          <p:cNvSpPr txBox="1"/>
          <p:nvPr/>
        </p:nvSpPr>
        <p:spPr>
          <a:xfrm>
            <a:off x="6025275" y="2863950"/>
            <a:ext cx="983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encode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words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" name="Google Shape;335;p38"/>
          <p:cNvCxnSpPr>
            <a:stCxn id="324" idx="2"/>
            <a:endCxn id="333" idx="0"/>
          </p:cNvCxnSpPr>
          <p:nvPr/>
        </p:nvCxnSpPr>
        <p:spPr>
          <a:xfrm>
            <a:off x="7281350" y="2835700"/>
            <a:ext cx="0" cy="69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1993225" y="1290975"/>
            <a:ext cx="67386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>
              <a:solidFill>
                <a:schemeClr val="dk2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car</a:t>
            </a:r>
            <a:r>
              <a:rPr lang="en">
                <a:solidFill>
                  <a:schemeClr val="dk2"/>
                </a:solidFill>
              </a:rPr>
              <a:t> = [0 0 0 0 0 </a:t>
            </a:r>
            <a:r>
              <a:rPr b="1"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 0 0 0 0 0 0 0 0 0 0 0 0 0 0 0 … 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vocabulary	…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bus</a:t>
            </a:r>
            <a:r>
              <a:rPr lang="en"/>
              <a:t> = [0 0 0 0 0 0 0 0 0 0 0 0 0 0 </a:t>
            </a:r>
            <a:r>
              <a:rPr b="1" lang="en"/>
              <a:t>1</a:t>
            </a:r>
            <a:r>
              <a:rPr lang="en"/>
              <a:t> 0 0 0 0 0 0 … 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simplest representation (makes no assumptions)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are o</a:t>
            </a:r>
            <a:r>
              <a:rPr lang="en"/>
              <a:t>rthogonal (don’t capture similarity)</a:t>
            </a:r>
            <a:endParaRPr/>
          </a:p>
        </p:txBody>
      </p:sp>
      <p:sp>
        <p:nvSpPr>
          <p:cNvPr id="341" name="Google Shape;341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One-hot representation for words</a:t>
            </a:r>
            <a:endParaRPr/>
          </a:p>
        </p:txBody>
      </p:sp>
      <p:sp>
        <p:nvSpPr>
          <p:cNvPr id="342" name="Google Shape;342;p39"/>
          <p:cNvSpPr/>
          <p:nvPr/>
        </p:nvSpPr>
        <p:spPr>
          <a:xfrm>
            <a:off x="3281325" y="1529775"/>
            <a:ext cx="103800" cy="217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43" name="Google Shape;343;p39"/>
          <p:cNvSpPr/>
          <p:nvPr/>
        </p:nvSpPr>
        <p:spPr>
          <a:xfrm rot="5400000">
            <a:off x="5993650" y="1312150"/>
            <a:ext cx="146700" cy="4062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9"/>
          <p:cNvSpPr txBox="1"/>
          <p:nvPr/>
        </p:nvSpPr>
        <p:spPr>
          <a:xfrm>
            <a:off x="4910100" y="3438550"/>
            <a:ext cx="3372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size = number of words in vocabulary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idx="1" type="body"/>
          </p:nvPr>
        </p:nvSpPr>
        <p:spPr>
          <a:xfrm>
            <a:off x="1993225" y="1290975"/>
            <a:ext cx="67386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>
              <a:solidFill>
                <a:schemeClr val="dk2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car</a:t>
            </a:r>
            <a:r>
              <a:rPr lang="en">
                <a:solidFill>
                  <a:schemeClr val="dk2"/>
                </a:solidFill>
              </a:rPr>
              <a:t> = [0</a:t>
            </a:r>
            <a:r>
              <a:rPr lang="en"/>
              <a:t>.12 0.17 0.93 </a:t>
            </a:r>
            <a:r>
              <a:rPr lang="en">
                <a:solidFill>
                  <a:schemeClr val="dk2"/>
                </a:solidFill>
              </a:rPr>
              <a:t>…  0.</a:t>
            </a:r>
            <a:r>
              <a:rPr lang="en"/>
              <a:t>10</a:t>
            </a:r>
            <a:r>
              <a:rPr lang="en">
                <a:solidFill>
                  <a:schemeClr val="dk2"/>
                </a:solidFill>
              </a:rPr>
              <a:t> 0</a:t>
            </a:r>
            <a:r>
              <a:rPr lang="en"/>
              <a:t>.98</a:t>
            </a:r>
            <a:r>
              <a:rPr lang="en">
                <a:solidFill>
                  <a:schemeClr val="dk2"/>
                </a:solidFill>
              </a:rPr>
              <a:t>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vocabulary	…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bus</a:t>
            </a:r>
            <a:r>
              <a:rPr lang="en"/>
              <a:t> = [0.64 0.07 0.86 … 0.23 0.56]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word is represented by a dense feature vector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vectors are not handcrafted, but learned by a network</a:t>
            </a:r>
            <a:endParaRPr/>
          </a:p>
        </p:txBody>
      </p:sp>
      <p:sp>
        <p:nvSpPr>
          <p:cNvPr id="350" name="Google Shape;350;p40"/>
          <p:cNvSpPr txBox="1"/>
          <p:nvPr>
            <p:ph type="title"/>
          </p:nvPr>
        </p:nvSpPr>
        <p:spPr>
          <a:xfrm>
            <a:off x="2340375" y="575950"/>
            <a:ext cx="6995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Dense representation for words (</a:t>
            </a:r>
            <a:r>
              <a:rPr i="1" lang="en" sz="2400"/>
              <a:t>embeddings</a:t>
            </a:r>
            <a:r>
              <a:rPr lang="en" sz="2400"/>
              <a:t>)</a:t>
            </a:r>
            <a:endParaRPr sz="2400"/>
          </a:p>
        </p:txBody>
      </p:sp>
      <p:sp>
        <p:nvSpPr>
          <p:cNvPr id="351" name="Google Shape;351;p40"/>
          <p:cNvSpPr/>
          <p:nvPr/>
        </p:nvSpPr>
        <p:spPr>
          <a:xfrm>
            <a:off x="3281325" y="1529775"/>
            <a:ext cx="103800" cy="217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52" name="Google Shape;352;p40"/>
          <p:cNvSpPr/>
          <p:nvPr/>
        </p:nvSpPr>
        <p:spPr>
          <a:xfrm rot="5400000">
            <a:off x="5374350" y="1931200"/>
            <a:ext cx="146700" cy="2824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4524475" y="3438550"/>
            <a:ext cx="2406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size </a:t>
            </a:r>
            <a:r>
              <a:rPr lang="en" sz="10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∈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[50, 1000]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idx="1" type="body"/>
          </p:nvPr>
        </p:nvSpPr>
        <p:spPr>
          <a:xfrm>
            <a:off x="1993225" y="1290975"/>
            <a:ext cx="67386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>
              <a:solidFill>
                <a:schemeClr val="dk2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car</a:t>
            </a:r>
            <a:r>
              <a:rPr lang="en">
                <a:solidFill>
                  <a:schemeClr val="dk2"/>
                </a:solidFill>
              </a:rPr>
              <a:t> = [0</a:t>
            </a:r>
            <a:r>
              <a:rPr lang="en"/>
              <a:t>.12 0.17  </a:t>
            </a:r>
            <a:r>
              <a:rPr b="1" lang="en"/>
              <a:t>0.93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… 0.</a:t>
            </a:r>
            <a:r>
              <a:rPr lang="en"/>
              <a:t>10</a:t>
            </a:r>
            <a:r>
              <a:rPr lang="en">
                <a:solidFill>
                  <a:schemeClr val="dk2"/>
                </a:solidFill>
              </a:rPr>
              <a:t> 0</a:t>
            </a:r>
            <a:r>
              <a:rPr lang="en"/>
              <a:t>.98</a:t>
            </a:r>
            <a:r>
              <a:rPr lang="en">
                <a:solidFill>
                  <a:schemeClr val="dk2"/>
                </a:solidFill>
              </a:rPr>
              <a:t>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vocabulary	cat = </a:t>
            </a:r>
            <a:r>
              <a:rPr lang="en"/>
              <a:t>[0.41 0.15  0.17 … 0.81 0.20]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bus</a:t>
            </a:r>
            <a:r>
              <a:rPr lang="en"/>
              <a:t> = [</a:t>
            </a:r>
            <a:r>
              <a:rPr lang="en"/>
              <a:t>0.64 0.07 </a:t>
            </a:r>
            <a:r>
              <a:rPr b="1" lang="en"/>
              <a:t>0.86</a:t>
            </a:r>
            <a:r>
              <a:rPr lang="en"/>
              <a:t> … 0.23 0.56</a:t>
            </a:r>
            <a:r>
              <a:rPr lang="en"/>
              <a:t>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....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dimensions could encode different properties (not always interpretable)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9" name="Google Shape;359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</a:t>
            </a:r>
            <a:r>
              <a:rPr lang="en"/>
              <a:t> representation for words</a:t>
            </a: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3281325" y="1529775"/>
            <a:ext cx="103800" cy="217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61" name="Google Shape;361;p41"/>
          <p:cNvSpPr/>
          <p:nvPr/>
        </p:nvSpPr>
        <p:spPr>
          <a:xfrm rot="5400000">
            <a:off x="5374350" y="1931200"/>
            <a:ext cx="146700" cy="2824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 txBox="1"/>
          <p:nvPr/>
        </p:nvSpPr>
        <p:spPr>
          <a:xfrm>
            <a:off x="4524475" y="3438550"/>
            <a:ext cx="2406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size </a:t>
            </a:r>
            <a:r>
              <a:rPr lang="en" sz="10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∈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[50, 1000]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41"/>
          <p:cNvSpPr/>
          <p:nvPr/>
        </p:nvSpPr>
        <p:spPr>
          <a:xfrm>
            <a:off x="5067625" y="1725775"/>
            <a:ext cx="488700" cy="1526100"/>
          </a:xfrm>
          <a:prstGeom prst="roundRect">
            <a:avLst>
              <a:gd fmla="val 16667" name="adj"/>
            </a:avLst>
          </a:prstGeom>
          <a:solidFill>
            <a:srgbClr val="E78888">
              <a:alpha val="564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 txBox="1"/>
          <p:nvPr/>
        </p:nvSpPr>
        <p:spPr>
          <a:xfrm>
            <a:off x="4662925" y="1182275"/>
            <a:ext cx="1298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‘vehicleness’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5" name="Google Shape;365;p41"/>
          <p:cNvCxnSpPr>
            <a:stCxn id="364" idx="2"/>
            <a:endCxn id="363" idx="0"/>
          </p:cNvCxnSpPr>
          <p:nvPr/>
        </p:nvCxnSpPr>
        <p:spPr>
          <a:xfrm>
            <a:off x="5311975" y="1502675"/>
            <a:ext cx="0" cy="22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Unrolling vanilla RNN</a:t>
            </a:r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159925" y="1019550"/>
            <a:ext cx="21099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apply same computation at each timestep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we get a new </a:t>
            </a:r>
            <a:r>
              <a:rPr i="1" lang="en" sz="1500"/>
              <a:t>memory/hidden state   </a:t>
            </a:r>
            <a:r>
              <a:rPr lang="en" sz="1500"/>
              <a:t>at each timestep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how is information from x</a:t>
            </a:r>
            <a:r>
              <a:rPr baseline="-25000" lang="en" sz="1500"/>
              <a:t>t+1 </a:t>
            </a:r>
            <a:r>
              <a:rPr lang="en" sz="1500"/>
              <a:t>connected to x</a:t>
            </a:r>
            <a:r>
              <a:rPr baseline="-25000" lang="en" sz="1500"/>
              <a:t>t-1</a:t>
            </a:r>
            <a:r>
              <a:rPr lang="en" sz="1500"/>
              <a:t>?</a:t>
            </a:r>
            <a:endParaRPr baseline="-25000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300"/>
          </a:p>
        </p:txBody>
      </p:sp>
      <p:sp>
        <p:nvSpPr>
          <p:cNvPr id="92" name="Google Shape;92;p15"/>
          <p:cNvSpPr txBox="1"/>
          <p:nvPr/>
        </p:nvSpPr>
        <p:spPr>
          <a:xfrm>
            <a:off x="2553099" y="4204875"/>
            <a:ext cx="6015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vanilla RNN cell. Snapshot from http://colah.github.io/posts/2015-08-Understanding-LSTMs/</a:t>
            </a:r>
            <a:endParaRPr sz="1000"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225" y="1363750"/>
            <a:ext cx="6133301" cy="236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>
            <p:ph idx="1" type="body"/>
          </p:nvPr>
        </p:nvSpPr>
        <p:spPr>
          <a:xfrm>
            <a:off x="1993225" y="1290975"/>
            <a:ext cx="67386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>
              <a:solidFill>
                <a:schemeClr val="dk2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car</a:t>
            </a:r>
            <a:r>
              <a:rPr lang="en">
                <a:solidFill>
                  <a:schemeClr val="dk2"/>
                </a:solidFill>
              </a:rPr>
              <a:t> = [0</a:t>
            </a:r>
            <a:r>
              <a:rPr lang="en"/>
              <a:t>.12 0.17  </a:t>
            </a:r>
            <a:r>
              <a:rPr b="1" lang="en"/>
              <a:t>0.93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… 0.</a:t>
            </a:r>
            <a:r>
              <a:rPr lang="en"/>
              <a:t>10</a:t>
            </a:r>
            <a:r>
              <a:rPr lang="en">
                <a:solidFill>
                  <a:schemeClr val="dk2"/>
                </a:solidFill>
              </a:rPr>
              <a:t> 0</a:t>
            </a:r>
            <a:r>
              <a:rPr lang="en"/>
              <a:t>.98</a:t>
            </a:r>
            <a:r>
              <a:rPr lang="en">
                <a:solidFill>
                  <a:schemeClr val="dk2"/>
                </a:solidFill>
              </a:rPr>
              <a:t>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vocabulary	cat = [0.41 0.15  0.17 … </a:t>
            </a:r>
            <a:r>
              <a:rPr b="1" lang="en"/>
              <a:t>0.81</a:t>
            </a:r>
            <a:r>
              <a:rPr lang="en"/>
              <a:t> 0.20]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bus</a:t>
            </a:r>
            <a:r>
              <a:rPr lang="en"/>
              <a:t> = [0.64 0.07 </a:t>
            </a:r>
            <a:r>
              <a:rPr b="1" lang="en"/>
              <a:t>0.86</a:t>
            </a:r>
            <a:r>
              <a:rPr lang="en"/>
              <a:t> … 0.23 0.56]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....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dimensions could encode different properties (not always interpretable)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1" name="Google Shape;371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representation for words</a:t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3281325" y="1529775"/>
            <a:ext cx="103800" cy="217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3" name="Google Shape;373;p42"/>
          <p:cNvSpPr/>
          <p:nvPr/>
        </p:nvSpPr>
        <p:spPr>
          <a:xfrm rot="5400000">
            <a:off x="5374350" y="1931200"/>
            <a:ext cx="146700" cy="2824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2"/>
          <p:cNvSpPr txBox="1"/>
          <p:nvPr/>
        </p:nvSpPr>
        <p:spPr>
          <a:xfrm>
            <a:off x="4524475" y="3438550"/>
            <a:ext cx="2406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size </a:t>
            </a:r>
            <a:r>
              <a:rPr lang="en" sz="10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∈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[50, 1000]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2"/>
          <p:cNvSpPr/>
          <p:nvPr/>
        </p:nvSpPr>
        <p:spPr>
          <a:xfrm>
            <a:off x="5062225" y="1743938"/>
            <a:ext cx="488700" cy="1526100"/>
          </a:xfrm>
          <a:prstGeom prst="roundRect">
            <a:avLst>
              <a:gd fmla="val 16667" name="adj"/>
            </a:avLst>
          </a:prstGeom>
          <a:solidFill>
            <a:srgbClr val="E78888">
              <a:alpha val="564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4524475" y="1182275"/>
            <a:ext cx="1436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‘vehicleness’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7" name="Google Shape;377;p42"/>
          <p:cNvCxnSpPr/>
          <p:nvPr/>
        </p:nvCxnSpPr>
        <p:spPr>
          <a:xfrm>
            <a:off x="5306575" y="1502700"/>
            <a:ext cx="0" cy="24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42"/>
          <p:cNvSpPr/>
          <p:nvPr/>
        </p:nvSpPr>
        <p:spPr>
          <a:xfrm>
            <a:off x="5763725" y="1743975"/>
            <a:ext cx="488700" cy="1526100"/>
          </a:xfrm>
          <a:prstGeom prst="roundRect">
            <a:avLst>
              <a:gd fmla="val 16667" name="adj"/>
            </a:avLst>
          </a:prstGeom>
          <a:solidFill>
            <a:srgbClr val="E7C888">
              <a:alpha val="564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"/>
          <p:cNvSpPr txBox="1"/>
          <p:nvPr/>
        </p:nvSpPr>
        <p:spPr>
          <a:xfrm>
            <a:off x="5723325" y="1182275"/>
            <a:ext cx="823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‘animal’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0" name="Google Shape;380;p42"/>
          <p:cNvCxnSpPr/>
          <p:nvPr/>
        </p:nvCxnSpPr>
        <p:spPr>
          <a:xfrm>
            <a:off x="6008075" y="1502675"/>
            <a:ext cx="0" cy="24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/>
          <p:nvPr>
            <p:ph idx="1" type="body"/>
          </p:nvPr>
        </p:nvSpPr>
        <p:spPr>
          <a:xfrm>
            <a:off x="1993225" y="1290975"/>
            <a:ext cx="67386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>
              <a:solidFill>
                <a:schemeClr val="dk2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car</a:t>
            </a:r>
            <a:r>
              <a:rPr lang="en">
                <a:solidFill>
                  <a:schemeClr val="dk2"/>
                </a:solidFill>
              </a:rPr>
              <a:t> = [0</a:t>
            </a:r>
            <a:r>
              <a:rPr lang="en"/>
              <a:t>.12 0.17  </a:t>
            </a:r>
            <a:r>
              <a:rPr b="1" lang="en"/>
              <a:t>0.93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… 0.</a:t>
            </a:r>
            <a:r>
              <a:rPr lang="en"/>
              <a:t>10</a:t>
            </a:r>
            <a:r>
              <a:rPr lang="en">
                <a:solidFill>
                  <a:schemeClr val="dk2"/>
                </a:solidFill>
              </a:rPr>
              <a:t> 0</a:t>
            </a:r>
            <a:r>
              <a:rPr lang="en"/>
              <a:t>.98</a:t>
            </a:r>
            <a:r>
              <a:rPr lang="en">
                <a:solidFill>
                  <a:schemeClr val="dk2"/>
                </a:solidFill>
              </a:rPr>
              <a:t>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vocabulary	cat = [0.41 0.15  0.17 … 0.81 0.20]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bus</a:t>
            </a:r>
            <a:r>
              <a:rPr lang="en"/>
              <a:t> = [0.64 0.07 </a:t>
            </a:r>
            <a:r>
              <a:rPr b="1" lang="en"/>
              <a:t>0.86</a:t>
            </a:r>
            <a:r>
              <a:rPr lang="en"/>
              <a:t> … 0.23 0.56]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....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dimensions could encode different properties (not always interpretable)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similar words (</a:t>
            </a:r>
            <a:r>
              <a:rPr b="1" lang="en" sz="1500"/>
              <a:t>‘car’</a:t>
            </a:r>
            <a:r>
              <a:rPr lang="en" sz="1500"/>
              <a:t>, </a:t>
            </a:r>
            <a:r>
              <a:rPr b="1" lang="en" sz="1500"/>
              <a:t>‘bus’</a:t>
            </a:r>
            <a:r>
              <a:rPr lang="en" sz="1500"/>
              <a:t>) will tend to have similar features</a:t>
            </a:r>
            <a:endParaRPr sz="1500"/>
          </a:p>
        </p:txBody>
      </p:sp>
      <p:sp>
        <p:nvSpPr>
          <p:cNvPr id="386" name="Google Shape;386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representation for words</a:t>
            </a:r>
            <a:endParaRPr/>
          </a:p>
        </p:txBody>
      </p:sp>
      <p:sp>
        <p:nvSpPr>
          <p:cNvPr id="387" name="Google Shape;387;p43"/>
          <p:cNvSpPr/>
          <p:nvPr/>
        </p:nvSpPr>
        <p:spPr>
          <a:xfrm>
            <a:off x="3281325" y="1529775"/>
            <a:ext cx="103800" cy="217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8" name="Google Shape;388;p43"/>
          <p:cNvSpPr/>
          <p:nvPr/>
        </p:nvSpPr>
        <p:spPr>
          <a:xfrm rot="5400000">
            <a:off x="5374350" y="1931200"/>
            <a:ext cx="146700" cy="2824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3"/>
          <p:cNvSpPr txBox="1"/>
          <p:nvPr/>
        </p:nvSpPr>
        <p:spPr>
          <a:xfrm>
            <a:off x="4524475" y="3438550"/>
            <a:ext cx="2406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size </a:t>
            </a:r>
            <a:r>
              <a:rPr lang="en" sz="10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∈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[50, 1000]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43"/>
          <p:cNvSpPr/>
          <p:nvPr/>
        </p:nvSpPr>
        <p:spPr>
          <a:xfrm>
            <a:off x="5067625" y="1725788"/>
            <a:ext cx="488700" cy="1526100"/>
          </a:xfrm>
          <a:prstGeom prst="roundRect">
            <a:avLst>
              <a:gd fmla="val 16667" name="adj"/>
            </a:avLst>
          </a:prstGeom>
          <a:solidFill>
            <a:srgbClr val="E78888">
              <a:alpha val="564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"/>
          <p:cNvSpPr txBox="1"/>
          <p:nvPr/>
        </p:nvSpPr>
        <p:spPr>
          <a:xfrm>
            <a:off x="4662925" y="1182275"/>
            <a:ext cx="1298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‘vehicleness’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2" name="Google Shape;392;p43"/>
          <p:cNvCxnSpPr>
            <a:stCxn id="391" idx="2"/>
            <a:endCxn id="390" idx="0"/>
          </p:cNvCxnSpPr>
          <p:nvPr/>
        </p:nvCxnSpPr>
        <p:spPr>
          <a:xfrm>
            <a:off x="5311975" y="1502675"/>
            <a:ext cx="0" cy="22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words similarity</a:t>
            </a:r>
            <a:endParaRPr/>
          </a:p>
        </p:txBody>
      </p:sp>
      <p:sp>
        <p:nvSpPr>
          <p:cNvPr id="398" name="Google Shape;398;p44"/>
          <p:cNvSpPr txBox="1"/>
          <p:nvPr>
            <p:ph idx="1" type="body"/>
          </p:nvPr>
        </p:nvSpPr>
        <p:spPr>
          <a:xfrm>
            <a:off x="130500" y="1290975"/>
            <a:ext cx="5100300" cy="32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their word vectors 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dot product:   </a:t>
            </a:r>
            <a:r>
              <a:rPr b="1" lang="en"/>
              <a:t>u</a:t>
            </a:r>
            <a:r>
              <a:rPr baseline="30000" lang="en"/>
              <a:t>T</a:t>
            </a:r>
            <a:r>
              <a:rPr b="1" lang="en"/>
              <a:t>v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cosine similarity: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lang="en" sz="1400"/>
              <a:t> similarity(car, bus) = (0.1 * 0.2 + 0.35 * 0.34) / 0.145 = </a:t>
            </a:r>
            <a:r>
              <a:rPr b="1" lang="en" sz="1400"/>
              <a:t>0.95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 similarity(car, cat) = (0.1 * 0.5 + 0.35 * 0.1) / 0.186     = 0.46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375" y="1290975"/>
            <a:ext cx="2985625" cy="27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200" y="1767950"/>
            <a:ext cx="1974853" cy="8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One-hot vs dense vectors</a:t>
            </a:r>
            <a:endParaRPr/>
          </a:p>
        </p:txBody>
      </p:sp>
      <p:sp>
        <p:nvSpPr>
          <p:cNvPr id="406" name="Google Shape;406;p45"/>
          <p:cNvSpPr txBox="1"/>
          <p:nvPr>
            <p:ph idx="1" type="body"/>
          </p:nvPr>
        </p:nvSpPr>
        <p:spPr>
          <a:xfrm>
            <a:off x="-83925" y="1355150"/>
            <a:ext cx="2937600" cy="3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/>
              <a:t>one-hot vectors: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words are equally distant in vector space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dense vectors (</a:t>
            </a:r>
            <a:r>
              <a:rPr b="1" lang="en" sz="1600"/>
              <a:t>embeddings</a:t>
            </a:r>
            <a:r>
              <a:rPr lang="en" sz="1600"/>
              <a:t>):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similar words have similar vectors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07" name="Google Shape;4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525" y="1355150"/>
            <a:ext cx="6150324" cy="29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5"/>
          <p:cNvSpPr/>
          <p:nvPr/>
        </p:nvSpPr>
        <p:spPr>
          <a:xfrm>
            <a:off x="5300625" y="2499400"/>
            <a:ext cx="720300" cy="52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1800"/>
              <a:t>vs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word embeddings</a:t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75" y="1211350"/>
            <a:ext cx="8478326" cy="37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 txBox="1"/>
          <p:nvPr/>
        </p:nvSpPr>
        <p:spPr>
          <a:xfrm>
            <a:off x="535750" y="4063975"/>
            <a:ext cx="2585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     number_of_words x 300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46"/>
          <p:cNvSpPr/>
          <p:nvPr/>
        </p:nvSpPr>
        <p:spPr>
          <a:xfrm rot="-5400000">
            <a:off x="1773100" y="2730150"/>
            <a:ext cx="147900" cy="2622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>
            <p:ph type="title"/>
          </p:nvPr>
        </p:nvSpPr>
        <p:spPr>
          <a:xfrm>
            <a:off x="2400250" y="652150"/>
            <a:ext cx="6667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Visualizing e</a:t>
            </a:r>
            <a:r>
              <a:rPr lang="en" sz="2400"/>
              <a:t>mbeddings for code tokens</a:t>
            </a:r>
            <a:endParaRPr sz="2400"/>
          </a:p>
        </p:txBody>
      </p:sp>
      <p:sp>
        <p:nvSpPr>
          <p:cNvPr id="422" name="Google Shape;422;p47"/>
          <p:cNvSpPr txBox="1"/>
          <p:nvPr>
            <p:ph idx="1" type="body"/>
          </p:nvPr>
        </p:nvSpPr>
        <p:spPr>
          <a:xfrm>
            <a:off x="168075" y="1142801"/>
            <a:ext cx="1997400" cy="3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‘words’ here are C/C++              </a:t>
            </a:r>
            <a:r>
              <a:rPr b="1" lang="en" sz="1600"/>
              <a:t>code</a:t>
            </a:r>
            <a:r>
              <a:rPr lang="en" sz="1600"/>
              <a:t> tokens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i="1" lang="en" sz="1600"/>
              <a:t>paper:</a:t>
            </a:r>
            <a:r>
              <a:rPr lang="en" sz="1600"/>
              <a:t> Automated software vulnerability detection with machine learning,       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Harer et. al 2018</a:t>
            </a:r>
            <a:endParaRPr sz="1600"/>
          </a:p>
        </p:txBody>
      </p:sp>
      <p:pic>
        <p:nvPicPr>
          <p:cNvPr id="423" name="Google Shape;4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275" y="1068503"/>
            <a:ext cx="6667200" cy="39418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word vectors is nice, but how do we obtain them?</a:t>
            </a:r>
            <a:endParaRPr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525" y="1736900"/>
            <a:ext cx="5536025" cy="269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48"/>
          <p:cNvCxnSpPr/>
          <p:nvPr/>
        </p:nvCxnSpPr>
        <p:spPr>
          <a:xfrm flipH="1">
            <a:off x="6270200" y="1552225"/>
            <a:ext cx="129300" cy="655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48"/>
          <p:cNvCxnSpPr/>
          <p:nvPr/>
        </p:nvCxnSpPr>
        <p:spPr>
          <a:xfrm>
            <a:off x="6427200" y="1543000"/>
            <a:ext cx="1218900" cy="1856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word vectors is nice, but how do we obtain them?</a:t>
            </a:r>
            <a:endParaRPr/>
          </a:p>
        </p:txBody>
      </p:sp>
      <p:pic>
        <p:nvPicPr>
          <p:cNvPr id="437" name="Google Shape;4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525" y="1736900"/>
            <a:ext cx="5536025" cy="269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49"/>
          <p:cNvCxnSpPr/>
          <p:nvPr/>
        </p:nvCxnSpPr>
        <p:spPr>
          <a:xfrm flipH="1" rot="10800000">
            <a:off x="2408050" y="2604575"/>
            <a:ext cx="2815500" cy="269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9"/>
          <p:cNvCxnSpPr/>
          <p:nvPr/>
        </p:nvCxnSpPr>
        <p:spPr>
          <a:xfrm>
            <a:off x="2378950" y="2960975"/>
            <a:ext cx="2844600" cy="5094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49"/>
          <p:cNvSpPr txBox="1"/>
          <p:nvPr/>
        </p:nvSpPr>
        <p:spPr>
          <a:xfrm>
            <a:off x="276450" y="2207725"/>
            <a:ext cx="2458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word vectors are  just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parameters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      that the network      will adjust during training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/>
          <p:nvPr>
            <p:ph idx="1" type="body"/>
          </p:nvPr>
        </p:nvSpPr>
        <p:spPr>
          <a:xfrm>
            <a:off x="194450" y="1290975"/>
            <a:ext cx="85371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stores </a:t>
            </a:r>
            <a:r>
              <a:rPr b="1" lang="en"/>
              <a:t>word embeddings</a:t>
            </a:r>
            <a:r>
              <a:rPr lang="en"/>
              <a:t> (one word per row) in a matrix E</a:t>
            </a:r>
            <a:endParaRPr/>
          </a:p>
          <a:p>
            <a:pPr indent="-330200" lvl="0" marL="22860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∈</a:t>
            </a:r>
            <a:r>
              <a:rPr b="1" baseline="30000" lang="en" sz="1600">
                <a:solidFill>
                  <a:srgbClr val="222222"/>
                </a:solidFill>
                <a:highlight>
                  <a:srgbClr val="FFFFFF"/>
                </a:highlight>
              </a:rPr>
              <a:t>|V| x d  </a:t>
            </a:r>
            <a:r>
              <a:rPr lang="en"/>
              <a:t>is the embedding matrix (learnable weights)</a:t>
            </a:r>
            <a:endParaRPr baseline="-25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</a:t>
            </a:r>
            <a:endParaRPr baseline="30000"/>
          </a:p>
        </p:txBody>
      </p:sp>
      <p:sp>
        <p:nvSpPr>
          <p:cNvPr id="446" name="Google Shape;446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layer</a:t>
            </a:r>
            <a:endParaRPr/>
          </a:p>
        </p:txBody>
      </p:sp>
      <p:pic>
        <p:nvPicPr>
          <p:cNvPr id="447" name="Google Shape;4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5" y="2009925"/>
            <a:ext cx="8219149" cy="25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 txBox="1"/>
          <p:nvPr>
            <p:ph idx="1" type="body"/>
          </p:nvPr>
        </p:nvSpPr>
        <p:spPr>
          <a:xfrm>
            <a:off x="194450" y="1138500"/>
            <a:ext cx="88173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stores </a:t>
            </a:r>
            <a:r>
              <a:rPr b="1" lang="en"/>
              <a:t>word embeddings</a:t>
            </a:r>
            <a:r>
              <a:rPr lang="en"/>
              <a:t> in a matrix </a:t>
            </a:r>
            <a:r>
              <a:rPr b="1" lang="en" sz="1600"/>
              <a:t>E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</a:rPr>
              <a:t>∈</a:t>
            </a:r>
            <a:r>
              <a:rPr b="1" baseline="30000" lang="en" sz="1600">
                <a:solidFill>
                  <a:srgbClr val="222222"/>
                </a:solidFill>
                <a:highlight>
                  <a:schemeClr val="lt1"/>
                </a:highlight>
              </a:rPr>
              <a:t>|V| x d  </a:t>
            </a:r>
            <a:endParaRPr/>
          </a:p>
          <a:p>
            <a:pPr indent="-330200" lvl="0" marL="22860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row in </a:t>
            </a:r>
            <a:r>
              <a:rPr b="1" lang="en" sz="1600"/>
              <a:t>E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 is a word embedding associated with a given word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0200" lvl="0" marL="22860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matrix 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E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is fully learnable!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</a:t>
            </a:r>
            <a:endParaRPr baseline="30000"/>
          </a:p>
        </p:txBody>
      </p:sp>
      <p:sp>
        <p:nvSpPr>
          <p:cNvPr id="453" name="Google Shape;453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layer</a:t>
            </a:r>
            <a:endParaRPr/>
          </a:p>
        </p:txBody>
      </p:sp>
      <p:pic>
        <p:nvPicPr>
          <p:cNvPr id="454" name="Google Shape;4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5" y="2115300"/>
            <a:ext cx="8219149" cy="25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1"/>
          <p:cNvSpPr txBox="1"/>
          <p:nvPr/>
        </p:nvSpPr>
        <p:spPr>
          <a:xfrm>
            <a:off x="334650" y="3332000"/>
            <a:ext cx="19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you can think of it as a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fully-connected layer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applied to            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one-hot vectors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6" name="Google Shape;456;p51"/>
          <p:cNvCxnSpPr/>
          <p:nvPr/>
        </p:nvCxnSpPr>
        <p:spPr>
          <a:xfrm flipH="1" rot="10800000">
            <a:off x="1978825" y="3441125"/>
            <a:ext cx="5820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Unrolling vanilla RNN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159925" y="1019550"/>
            <a:ext cx="21099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apply same computation at each timestep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we get a new </a:t>
            </a:r>
            <a:r>
              <a:rPr i="1" lang="en" sz="1500"/>
              <a:t>memory/hidden state   </a:t>
            </a:r>
            <a:r>
              <a:rPr lang="en" sz="1500"/>
              <a:t>at each timestep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how is information from x</a:t>
            </a:r>
            <a:r>
              <a:rPr baseline="-25000" lang="en" sz="1500"/>
              <a:t>t+1 </a:t>
            </a:r>
            <a:r>
              <a:rPr lang="en" sz="1500"/>
              <a:t>connected to x</a:t>
            </a:r>
            <a:r>
              <a:rPr baseline="-25000" lang="en" sz="1500"/>
              <a:t>t-1</a:t>
            </a:r>
            <a:r>
              <a:rPr lang="en" sz="1500"/>
              <a:t>?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through </a:t>
            </a:r>
            <a:r>
              <a:rPr i="1" lang="en" sz="1500">
                <a:solidFill>
                  <a:srgbClr val="FF0000"/>
                </a:solidFill>
              </a:rPr>
              <a:t>hidden state h</a:t>
            </a:r>
            <a:r>
              <a:rPr baseline="-25000" i="1" lang="en" sz="1500">
                <a:solidFill>
                  <a:srgbClr val="FF0000"/>
                </a:solidFill>
              </a:rPr>
              <a:t>t</a:t>
            </a:r>
            <a:endParaRPr baseline="-25000" i="1"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300"/>
          </a:p>
        </p:txBody>
      </p:sp>
      <p:sp>
        <p:nvSpPr>
          <p:cNvPr id="100" name="Google Shape;100;p16"/>
          <p:cNvSpPr txBox="1"/>
          <p:nvPr/>
        </p:nvSpPr>
        <p:spPr>
          <a:xfrm>
            <a:off x="2553099" y="4204875"/>
            <a:ext cx="6015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vanilla RNN cell. Snapshot from http://colah.github.io/posts/2015-08-Understanding-LSTMs/</a:t>
            </a:r>
            <a:endParaRPr sz="1000"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225" y="1363750"/>
            <a:ext cx="6133301" cy="236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idx="1" type="body"/>
          </p:nvPr>
        </p:nvSpPr>
        <p:spPr>
          <a:xfrm>
            <a:off x="194450" y="1290975"/>
            <a:ext cx="2250000" cy="31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feed the indices                 of the words to the embedding layer</a:t>
            </a:r>
            <a:endParaRPr baseline="30000"/>
          </a:p>
        </p:txBody>
      </p:sp>
      <p:sp>
        <p:nvSpPr>
          <p:cNvPr id="462" name="Google Shape;462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layer in PyTorch</a:t>
            </a:r>
            <a:endParaRPr/>
          </a:p>
        </p:txBody>
      </p:sp>
      <p:pic>
        <p:nvPicPr>
          <p:cNvPr id="463" name="Google Shape;4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00" y="1391275"/>
            <a:ext cx="5546824" cy="282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52"/>
          <p:cNvCxnSpPr/>
          <p:nvPr/>
        </p:nvCxnSpPr>
        <p:spPr>
          <a:xfrm>
            <a:off x="2175250" y="1658725"/>
            <a:ext cx="1615200" cy="17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do we get word embeddings?</a:t>
            </a:r>
            <a:endParaRPr sz="2400"/>
          </a:p>
        </p:txBody>
      </p:sp>
      <p:sp>
        <p:nvSpPr>
          <p:cNvPr id="470" name="Google Shape;470;p53"/>
          <p:cNvSpPr txBox="1"/>
          <p:nvPr>
            <p:ph idx="1" type="body"/>
          </p:nvPr>
        </p:nvSpPr>
        <p:spPr>
          <a:xfrm>
            <a:off x="110775" y="1635325"/>
            <a:ext cx="35646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b</a:t>
            </a:r>
            <a:r>
              <a:rPr lang="en">
                <a:solidFill>
                  <a:srgbClr val="434343"/>
                </a:solidFill>
              </a:rPr>
              <a:t>y training a neural network </a:t>
            </a:r>
            <a:r>
              <a:rPr lang="en">
                <a:solidFill>
                  <a:srgbClr val="434343"/>
                </a:solidFill>
              </a:rPr>
              <a:t>on a particular task T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network will learn both: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how to represent words with  features (embeddings) 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how to solve the task T based on the embeddings (which are continually </a:t>
            </a:r>
            <a:r>
              <a:rPr i="1" lang="en">
                <a:solidFill>
                  <a:srgbClr val="434343"/>
                </a:solidFill>
              </a:rPr>
              <a:t>adjusted</a:t>
            </a:r>
            <a:r>
              <a:rPr lang="en">
                <a:solidFill>
                  <a:srgbClr val="434343"/>
                </a:solidFill>
              </a:rPr>
              <a:t>)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71" name="Google Shape;4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375" y="1527638"/>
            <a:ext cx="5536025" cy="269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53"/>
          <p:cNvCxnSpPr>
            <a:endCxn id="473" idx="2"/>
          </p:cNvCxnSpPr>
          <p:nvPr/>
        </p:nvCxnSpPr>
        <p:spPr>
          <a:xfrm flipH="1" rot="10800000">
            <a:off x="2906750" y="2409650"/>
            <a:ext cx="4390800" cy="887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53"/>
          <p:cNvSpPr/>
          <p:nvPr/>
        </p:nvSpPr>
        <p:spPr>
          <a:xfrm>
            <a:off x="5776100" y="2067950"/>
            <a:ext cx="3042900" cy="34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3"/>
          <p:cNvSpPr/>
          <p:nvPr/>
        </p:nvSpPr>
        <p:spPr>
          <a:xfrm>
            <a:off x="5813100" y="3222050"/>
            <a:ext cx="3084300" cy="34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5" name="Google Shape;475;p53"/>
          <p:cNvCxnSpPr/>
          <p:nvPr/>
        </p:nvCxnSpPr>
        <p:spPr>
          <a:xfrm flipH="1" rot="10800000">
            <a:off x="2919575" y="3259025"/>
            <a:ext cx="2888400" cy="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4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sp>
        <p:nvSpPr>
          <p:cNvPr id="481" name="Google Shape;481;p54"/>
          <p:cNvSpPr txBox="1"/>
          <p:nvPr>
            <p:ph idx="1" type="body"/>
          </p:nvPr>
        </p:nvSpPr>
        <p:spPr>
          <a:xfrm>
            <a:off x="69825" y="542700"/>
            <a:ext cx="45279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Model learns </a:t>
            </a:r>
            <a:r>
              <a:rPr lang="en" sz="1600" u="sng">
                <a:solidFill>
                  <a:srgbClr val="666666"/>
                </a:solidFill>
              </a:rPr>
              <a:t>word embeddings/features</a:t>
            </a:r>
            <a:r>
              <a:rPr lang="en" sz="1600">
                <a:solidFill>
                  <a:srgbClr val="666666"/>
                </a:solidFill>
              </a:rPr>
              <a:t> and how to combine these features for classification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BC7D"/>
                </a:solidFill>
              </a:rPr>
              <a:t>neural network layers</a:t>
            </a:r>
            <a:endParaRPr b="1">
              <a:solidFill>
                <a:srgbClr val="DBBC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word embedding layer  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(randomly initialized)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482" name="Google Shape;4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54"/>
          <p:cNvSpPr txBox="1"/>
          <p:nvPr/>
        </p:nvSpPr>
        <p:spPr>
          <a:xfrm>
            <a:off x="5197875" y="542700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5" name="Google Shape;485;p54"/>
          <p:cNvCxnSpPr>
            <a:endCxn id="482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54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4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4"/>
          <p:cNvSpPr/>
          <p:nvPr/>
        </p:nvSpPr>
        <p:spPr>
          <a:xfrm>
            <a:off x="2393825" y="4436825"/>
            <a:ext cx="64338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4"/>
          <p:cNvSpPr/>
          <p:nvPr/>
        </p:nvSpPr>
        <p:spPr>
          <a:xfrm>
            <a:off x="4597875" y="676575"/>
            <a:ext cx="4423200" cy="1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54"/>
          <p:cNvCxnSpPr/>
          <p:nvPr/>
        </p:nvCxnSpPr>
        <p:spPr>
          <a:xfrm>
            <a:off x="3899450" y="2277100"/>
            <a:ext cx="17532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1" name="Google Shape;4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00" y="1713650"/>
            <a:ext cx="5158326" cy="26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>
            <a:off x="0" y="3242513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54"/>
          <p:cNvCxnSpPr/>
          <p:nvPr/>
        </p:nvCxnSpPr>
        <p:spPr>
          <a:xfrm>
            <a:off x="11250" y="41472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4"/>
          <p:cNvCxnSpPr/>
          <p:nvPr/>
        </p:nvCxnSpPr>
        <p:spPr>
          <a:xfrm>
            <a:off x="0" y="17393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54"/>
          <p:cNvCxnSpPr/>
          <p:nvPr/>
        </p:nvCxnSpPr>
        <p:spPr>
          <a:xfrm flipH="1">
            <a:off x="2457150" y="991425"/>
            <a:ext cx="107700" cy="25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54"/>
          <p:cNvCxnSpPr/>
          <p:nvPr/>
        </p:nvCxnSpPr>
        <p:spPr>
          <a:xfrm>
            <a:off x="816550" y="1238450"/>
            <a:ext cx="342000" cy="12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sp>
        <p:nvSpPr>
          <p:cNvPr id="502" name="Google Shape;502;p55"/>
          <p:cNvSpPr txBox="1"/>
          <p:nvPr>
            <p:ph idx="1" type="body"/>
          </p:nvPr>
        </p:nvSpPr>
        <p:spPr>
          <a:xfrm>
            <a:off x="69825" y="542700"/>
            <a:ext cx="45279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Model learns </a:t>
            </a:r>
            <a:r>
              <a:rPr lang="en" sz="1600" u="sng">
                <a:solidFill>
                  <a:srgbClr val="666666"/>
                </a:solidFill>
              </a:rPr>
              <a:t>word embeddings/features</a:t>
            </a:r>
            <a:r>
              <a:rPr lang="en" sz="1600">
                <a:solidFill>
                  <a:srgbClr val="666666"/>
                </a:solidFill>
              </a:rPr>
              <a:t> and how to combine these features for classification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BC7D"/>
                </a:solidFill>
              </a:rPr>
              <a:t>neural network layers</a:t>
            </a:r>
            <a:endParaRPr b="1">
              <a:solidFill>
                <a:srgbClr val="DBBC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word embedding layer 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503" name="Google Shape;5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5197875" y="542700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6" name="Google Shape;506;p55"/>
          <p:cNvCxnSpPr>
            <a:endCxn id="503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55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5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5"/>
          <p:cNvSpPr/>
          <p:nvPr/>
        </p:nvSpPr>
        <p:spPr>
          <a:xfrm>
            <a:off x="2393825" y="4436825"/>
            <a:ext cx="64338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4597875" y="676575"/>
            <a:ext cx="4423200" cy="1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55"/>
          <p:cNvCxnSpPr/>
          <p:nvPr/>
        </p:nvCxnSpPr>
        <p:spPr>
          <a:xfrm>
            <a:off x="3899450" y="2277100"/>
            <a:ext cx="17532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00" y="1713650"/>
            <a:ext cx="5158326" cy="26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55"/>
          <p:cNvCxnSpPr/>
          <p:nvPr/>
        </p:nvCxnSpPr>
        <p:spPr>
          <a:xfrm>
            <a:off x="0" y="3242513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55"/>
          <p:cNvCxnSpPr/>
          <p:nvPr/>
        </p:nvCxnSpPr>
        <p:spPr>
          <a:xfrm>
            <a:off x="11250" y="41472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55"/>
          <p:cNvCxnSpPr/>
          <p:nvPr/>
        </p:nvCxnSpPr>
        <p:spPr>
          <a:xfrm>
            <a:off x="0" y="17393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16" name="Google Shape;516;p55"/>
          <p:cNvSpPr txBox="1"/>
          <p:nvPr>
            <p:ph idx="1" type="body"/>
          </p:nvPr>
        </p:nvSpPr>
        <p:spPr>
          <a:xfrm>
            <a:off x="69825" y="4144625"/>
            <a:ext cx="34260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What if we don’t want to learn word features from scratch?</a:t>
            </a:r>
            <a:endParaRPr sz="1600">
              <a:solidFill>
                <a:srgbClr val="595959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		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cxnSp>
        <p:nvCxnSpPr>
          <p:cNvPr id="517" name="Google Shape;517;p55"/>
          <p:cNvCxnSpPr/>
          <p:nvPr/>
        </p:nvCxnSpPr>
        <p:spPr>
          <a:xfrm flipH="1" rot="10800000">
            <a:off x="1798375" y="3810200"/>
            <a:ext cx="50700" cy="5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word2vec</a:t>
            </a:r>
            <a:r>
              <a:rPr lang="en"/>
              <a:t> (Mikolov et al 2013)</a:t>
            </a:r>
            <a:endParaRPr/>
          </a:p>
        </p:txBody>
      </p:sp>
      <p:sp>
        <p:nvSpPr>
          <p:cNvPr id="523" name="Google Shape;523;p56"/>
          <p:cNvSpPr txBox="1"/>
          <p:nvPr>
            <p:ph idx="1" type="body"/>
          </p:nvPr>
        </p:nvSpPr>
        <p:spPr>
          <a:xfrm>
            <a:off x="303600" y="1164725"/>
            <a:ext cx="3057600" cy="3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/>
              <a:t>Algorithm that learns </a:t>
            </a:r>
            <a:r>
              <a:rPr i="1" lang="en"/>
              <a:t>general-purpose</a:t>
            </a:r>
            <a:r>
              <a:rPr lang="en"/>
              <a:t>         </a:t>
            </a:r>
            <a:r>
              <a:rPr b="1" lang="en"/>
              <a:t>word vectors</a:t>
            </a:r>
            <a:r>
              <a:rPr lang="en"/>
              <a:t> from lots of text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transfer learning:</a:t>
            </a:r>
            <a:r>
              <a:rPr lang="en"/>
              <a:t> these word vectors can be used to </a:t>
            </a:r>
            <a:r>
              <a:rPr i="1" lang="en"/>
              <a:t>initialize</a:t>
            </a:r>
            <a:r>
              <a:rPr lang="en"/>
              <a:t> the </a:t>
            </a:r>
            <a:r>
              <a:rPr i="1" lang="en"/>
              <a:t>embedding layer</a:t>
            </a:r>
            <a:r>
              <a:rPr lang="en"/>
              <a:t> of another network</a:t>
            </a:r>
            <a:endParaRPr/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		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00" y="1389524"/>
            <a:ext cx="5487200" cy="31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word based on its context</a:t>
            </a:r>
            <a:endParaRPr/>
          </a:p>
        </p:txBody>
      </p:sp>
      <p:sp>
        <p:nvSpPr>
          <p:cNvPr id="530" name="Google Shape;530;p57"/>
          <p:cNvSpPr txBox="1"/>
          <p:nvPr>
            <p:ph idx="1" type="body"/>
          </p:nvPr>
        </p:nvSpPr>
        <p:spPr>
          <a:xfrm>
            <a:off x="2410100" y="1290976"/>
            <a:ext cx="6321600" cy="9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same word is missing from each sentence</a:t>
            </a:r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2939613"/>
            <a:ext cx="8610600" cy="10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32" name="Google Shape;532;p57"/>
          <p:cNvSpPr/>
          <p:nvPr/>
        </p:nvSpPr>
        <p:spPr>
          <a:xfrm>
            <a:off x="4088700" y="3003100"/>
            <a:ext cx="725700" cy="930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"/>
          <p:cNvSpPr txBox="1"/>
          <p:nvPr/>
        </p:nvSpPr>
        <p:spPr>
          <a:xfrm>
            <a:off x="142800" y="3996900"/>
            <a:ext cx="8858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adapted from Stanford Deep Learning Course, Lecture 1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ttp://web.stanford.edu/class/cs224n/slides/cs224n-2019-lecture01-wordvecs1.pdf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 is context</a:t>
            </a:r>
            <a:endParaRPr/>
          </a:p>
        </p:txBody>
      </p:sp>
      <p:sp>
        <p:nvSpPr>
          <p:cNvPr id="539" name="Google Shape;539;p58"/>
          <p:cNvSpPr txBox="1"/>
          <p:nvPr>
            <p:ph idx="1" type="body"/>
          </p:nvPr>
        </p:nvSpPr>
        <p:spPr>
          <a:xfrm>
            <a:off x="2410100" y="1290975"/>
            <a:ext cx="63216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word’s meaning is given by the words nearby (</a:t>
            </a:r>
            <a:r>
              <a:rPr b="1" lang="en"/>
              <a:t>context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use the many </a:t>
            </a:r>
            <a:r>
              <a:rPr lang="en"/>
              <a:t>contexts in which </a:t>
            </a:r>
            <a:r>
              <a:rPr b="1" lang="en"/>
              <a:t>‘banking’</a:t>
            </a:r>
            <a:r>
              <a:rPr lang="en"/>
              <a:t> appears in order to build a </a:t>
            </a:r>
            <a:r>
              <a:rPr i="1" lang="en"/>
              <a:t>word vector</a:t>
            </a:r>
            <a:r>
              <a:rPr lang="en"/>
              <a:t> for </a:t>
            </a:r>
            <a:r>
              <a:rPr b="1" lang="en"/>
              <a:t>‘banking’</a:t>
            </a:r>
            <a:endParaRPr b="1"/>
          </a:p>
        </p:txBody>
      </p:sp>
      <p:pic>
        <p:nvPicPr>
          <p:cNvPr id="540" name="Google Shape;5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3000338"/>
            <a:ext cx="8610600" cy="10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41" name="Google Shape;541;p58"/>
          <p:cNvSpPr txBox="1"/>
          <p:nvPr/>
        </p:nvSpPr>
        <p:spPr>
          <a:xfrm>
            <a:off x="219725" y="4057625"/>
            <a:ext cx="86106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from Stanford Deep Learning Course, Lecture 1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http://web.stanford.edu/class/cs224n/slides/cs224n-2019-lecture01-wordvecs1.pdf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(skip-gram) idea</a:t>
            </a:r>
            <a:endParaRPr/>
          </a:p>
        </p:txBody>
      </p:sp>
      <p:sp>
        <p:nvSpPr>
          <p:cNvPr id="547" name="Google Shape;547;p59"/>
          <p:cNvSpPr txBox="1"/>
          <p:nvPr>
            <p:ph idx="1" type="body"/>
          </p:nvPr>
        </p:nvSpPr>
        <p:spPr>
          <a:xfrm>
            <a:off x="390900" y="1287725"/>
            <a:ext cx="8597400" cy="3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/>
              <a:t>A simple classifier that learns word vectors from lots of text (Wikipedia)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/>
              <a:t>Binary classification task: is </a:t>
            </a:r>
            <a:r>
              <a:rPr lang="en"/>
              <a:t>word </a:t>
            </a:r>
            <a:r>
              <a:rPr b="1" lang="en"/>
              <a:t>c </a:t>
            </a:r>
            <a:r>
              <a:rPr lang="en"/>
              <a:t>a real </a:t>
            </a:r>
            <a:r>
              <a:rPr lang="en">
                <a:highlight>
                  <a:srgbClr val="F4CCCC"/>
                </a:highlight>
              </a:rPr>
              <a:t>context word</a:t>
            </a:r>
            <a:r>
              <a:rPr lang="en"/>
              <a:t> for</a:t>
            </a:r>
            <a:r>
              <a:rPr lang="en"/>
              <a:t> </a:t>
            </a:r>
            <a:r>
              <a:rPr b="1" lang="en">
                <a:highlight>
                  <a:srgbClr val="C9DAF8"/>
                </a:highlight>
              </a:rPr>
              <a:t>target word</a:t>
            </a:r>
            <a:r>
              <a:rPr b="1" lang="en"/>
              <a:t> t</a:t>
            </a:r>
            <a:r>
              <a:rPr lang="en"/>
              <a:t>?</a:t>
            </a:r>
            <a:endParaRPr b="1"/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2400">
                <a:highlight>
                  <a:srgbClr val="F4CCCC"/>
                </a:highlight>
              </a:rPr>
              <a:t>drive many</a:t>
            </a:r>
            <a:r>
              <a:rPr lang="en" sz="2400"/>
              <a:t> </a:t>
            </a:r>
            <a:r>
              <a:rPr b="1" lang="en" sz="2400">
                <a:highlight>
                  <a:srgbClr val="CFE2F3"/>
                </a:highlight>
              </a:rPr>
              <a:t>miles</a:t>
            </a:r>
            <a:r>
              <a:rPr lang="en" sz="2400"/>
              <a:t> </a:t>
            </a:r>
            <a:r>
              <a:rPr lang="en" sz="2400">
                <a:highlight>
                  <a:srgbClr val="F4CCCC"/>
                </a:highlight>
              </a:rPr>
              <a:t>by car</a:t>
            </a:r>
            <a:endParaRPr/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		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(skip-gram) idea</a:t>
            </a:r>
            <a:endParaRPr/>
          </a:p>
        </p:txBody>
      </p:sp>
      <p:sp>
        <p:nvSpPr>
          <p:cNvPr id="553" name="Google Shape;553;p60"/>
          <p:cNvSpPr txBox="1"/>
          <p:nvPr>
            <p:ph idx="1" type="body"/>
          </p:nvPr>
        </p:nvSpPr>
        <p:spPr>
          <a:xfrm>
            <a:off x="390900" y="1287725"/>
            <a:ext cx="8597400" cy="3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/>
              <a:t>A simple classifier that learns word vectors from lots of text (Wikipedia)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/>
              <a:t>Binary classification task: is word </a:t>
            </a:r>
            <a:r>
              <a:rPr b="1" lang="en"/>
              <a:t>c </a:t>
            </a:r>
            <a:r>
              <a:rPr lang="en"/>
              <a:t>a real </a:t>
            </a:r>
            <a:r>
              <a:rPr lang="en">
                <a:highlight>
                  <a:srgbClr val="F4CCCC"/>
                </a:highlight>
              </a:rPr>
              <a:t>context word</a:t>
            </a:r>
            <a:r>
              <a:rPr lang="en"/>
              <a:t> for </a:t>
            </a:r>
            <a:r>
              <a:rPr b="1" lang="en">
                <a:highlight>
                  <a:srgbClr val="C9DAF8"/>
                </a:highlight>
              </a:rPr>
              <a:t>target word</a:t>
            </a:r>
            <a:r>
              <a:rPr b="1" lang="en"/>
              <a:t> t</a:t>
            </a:r>
            <a:r>
              <a:rPr lang="en"/>
              <a:t>?</a:t>
            </a:r>
            <a:endParaRPr b="1"/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2400">
                <a:highlight>
                  <a:srgbClr val="F4CCCC"/>
                </a:highlight>
              </a:rPr>
              <a:t>drive many</a:t>
            </a:r>
            <a:r>
              <a:rPr lang="en" sz="2400"/>
              <a:t> </a:t>
            </a:r>
            <a:r>
              <a:rPr b="1" lang="en" sz="2400">
                <a:highlight>
                  <a:srgbClr val="CFE2F3"/>
                </a:highlight>
              </a:rPr>
              <a:t>miles</a:t>
            </a:r>
            <a:r>
              <a:rPr lang="en" sz="2400"/>
              <a:t> </a:t>
            </a:r>
            <a:r>
              <a:rPr lang="en" sz="2400">
                <a:highlight>
                  <a:srgbClr val="F4CCCC"/>
                </a:highlight>
              </a:rPr>
              <a:t>by car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lassifier predicts: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probability for likely (context, target) pairs: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800"/>
              <a:t>P(context=real | c = drive,      t = miles) = </a:t>
            </a:r>
            <a:r>
              <a:rPr b="1" lang="en" sz="1800"/>
              <a:t>0.86</a:t>
            </a:r>
            <a:r>
              <a:rPr lang="en" sz="1800"/>
              <a:t>    </a:t>
            </a:r>
            <a:endParaRPr sz="1800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800"/>
              <a:t>P(context=real | c = car,           t = miles) = </a:t>
            </a:r>
            <a:r>
              <a:rPr b="1" lang="en" sz="1800"/>
              <a:t>0.73	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probability for unlikely (context, target) pairs: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800"/>
              <a:t>P(context=real | c = tomato, t = miles) = 0.13</a:t>
            </a:r>
            <a:endParaRPr sz="1800">
              <a:highlight>
                <a:srgbClr val="F4CCCC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1"/>
          <p:cNvSpPr txBox="1"/>
          <p:nvPr>
            <p:ph type="title"/>
          </p:nvPr>
        </p:nvSpPr>
        <p:spPr>
          <a:xfrm>
            <a:off x="2400250" y="575950"/>
            <a:ext cx="6492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word2vec training data (positive examples)</a:t>
            </a:r>
            <a:endParaRPr sz="2400"/>
          </a:p>
        </p:txBody>
      </p:sp>
      <p:sp>
        <p:nvSpPr>
          <p:cNvPr id="559" name="Google Shape;559;p61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Running window over large quantities of text: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drive many</a:t>
            </a:r>
            <a:r>
              <a:rPr lang="en"/>
              <a:t> 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by car</a:t>
            </a:r>
            <a:endParaRPr>
              <a:highlight>
                <a:srgbClr val="F4CCCC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>
                <a:highlight>
                  <a:srgbClr val="F4CCCC"/>
                </a:highlight>
              </a:rPr>
              <a:t>many miles</a:t>
            </a:r>
            <a:r>
              <a:rPr lang="en"/>
              <a:t>  </a:t>
            </a:r>
            <a:r>
              <a:rPr b="1" lang="en">
                <a:highlight>
                  <a:srgbClr val="C9DAF8"/>
                </a:highlight>
              </a:rPr>
              <a:t>by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car to</a:t>
            </a:r>
            <a:endParaRPr>
              <a:highlight>
                <a:srgbClr val="F4CCCC"/>
              </a:highlight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miles</a:t>
            </a:r>
            <a:r>
              <a:rPr b="1" lang="en">
                <a:highlight>
                  <a:srgbClr val="F4CCCC"/>
                </a:highlight>
              </a:rPr>
              <a:t> </a:t>
            </a:r>
            <a:r>
              <a:rPr lang="en">
                <a:highlight>
                  <a:srgbClr val="F4CCCC"/>
                </a:highlight>
              </a:rPr>
              <a:t> by</a:t>
            </a:r>
            <a:r>
              <a:rPr lang="en"/>
              <a:t> </a:t>
            </a:r>
            <a:r>
              <a:rPr b="1" lang="en">
                <a:highlight>
                  <a:srgbClr val="C9DAF8"/>
                </a:highlight>
              </a:rPr>
              <a:t>car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to get</a:t>
            </a:r>
            <a:endParaRPr>
              <a:highlight>
                <a:srgbClr val="F4CCCC"/>
              </a:highlight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by bus</a:t>
            </a:r>
            <a:r>
              <a:rPr lang="en"/>
              <a:t> </a:t>
            </a:r>
            <a:r>
              <a:rPr b="1" lang="en">
                <a:highlight>
                  <a:srgbClr val="C9DAF8"/>
                </a:highlight>
              </a:rPr>
              <a:t>to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get to</a:t>
            </a:r>
            <a:endParaRPr>
              <a:highlight>
                <a:srgbClr val="F4CCCC"/>
              </a:highlight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</a:t>
            </a:r>
            <a:r>
              <a:rPr lang="en">
                <a:highlight>
                  <a:srgbClr val="F4CCCC"/>
                </a:highlight>
              </a:rPr>
              <a:t>bus to</a:t>
            </a:r>
            <a:r>
              <a:rPr lang="en"/>
              <a:t> </a:t>
            </a:r>
            <a:r>
              <a:rPr b="1" lang="en">
                <a:highlight>
                  <a:srgbClr val="C9DAF8"/>
                </a:highlight>
              </a:rPr>
              <a:t>get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to school</a:t>
            </a:r>
            <a:endParaRPr>
              <a:highlight>
                <a:srgbClr val="F4CCCC"/>
              </a:highlight>
            </a:endParaRPr>
          </a:p>
        </p:txBody>
      </p:sp>
      <p:sp>
        <p:nvSpPr>
          <p:cNvPr id="560" name="Google Shape;560;p61"/>
          <p:cNvSpPr txBox="1"/>
          <p:nvPr/>
        </p:nvSpPr>
        <p:spPr>
          <a:xfrm>
            <a:off x="218700" y="2019375"/>
            <a:ext cx="156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Vanilla RNN for long-term dependencies</a:t>
            </a:r>
            <a:endParaRPr sz="2200"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159925" y="1019550"/>
            <a:ext cx="21099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theory, vanilla RNN can learn             </a:t>
            </a:r>
            <a:r>
              <a:rPr i="1" lang="en" sz="1500"/>
              <a:t>long-term dependencies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in practice,                </a:t>
            </a:r>
            <a:r>
              <a:rPr i="1" lang="en" sz="1500"/>
              <a:t>vanishing gradients </a:t>
            </a:r>
            <a:r>
              <a:rPr lang="en" sz="1500"/>
              <a:t>prevent RNN from preserving information over many timesteps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300"/>
          </a:p>
        </p:txBody>
      </p:sp>
      <p:sp>
        <p:nvSpPr>
          <p:cNvPr id="108" name="Google Shape;108;p17"/>
          <p:cNvSpPr txBox="1"/>
          <p:nvPr/>
        </p:nvSpPr>
        <p:spPr>
          <a:xfrm>
            <a:off x="2553099" y="4204875"/>
            <a:ext cx="6015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vanilla RNN cell. Snapshot from http://colah.github.io/posts/2015-08-Understanding-LSTMs/</a:t>
            </a:r>
            <a:endParaRPr sz="1000"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950" y="1790700"/>
            <a:ext cx="5029200" cy="156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2"/>
          <p:cNvSpPr txBox="1"/>
          <p:nvPr>
            <p:ph type="title"/>
          </p:nvPr>
        </p:nvSpPr>
        <p:spPr>
          <a:xfrm>
            <a:off x="2400250" y="575950"/>
            <a:ext cx="659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word2vec training data (negative examples)</a:t>
            </a:r>
            <a:endParaRPr sz="2400"/>
          </a:p>
        </p:txBody>
      </p:sp>
      <p:sp>
        <p:nvSpPr>
          <p:cNvPr id="566" name="Google Shape;566;p62"/>
          <p:cNvSpPr txBox="1"/>
          <p:nvPr>
            <p:ph idx="1" type="body"/>
          </p:nvPr>
        </p:nvSpPr>
        <p:spPr>
          <a:xfrm>
            <a:off x="2410100" y="1290975"/>
            <a:ext cx="6321600" cy="20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Corrupt positive examples: replace </a:t>
            </a:r>
            <a:r>
              <a:rPr lang="en">
                <a:highlight>
                  <a:srgbClr val="F4CCCC"/>
                </a:highlight>
              </a:rPr>
              <a:t>context </a:t>
            </a:r>
            <a:r>
              <a:rPr lang="en">
                <a:highlight>
                  <a:srgbClr val="F4CCCC"/>
                </a:highlight>
              </a:rPr>
              <a:t>words</a:t>
            </a:r>
            <a:r>
              <a:rPr lang="en"/>
              <a:t> with random words: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drive many</a:t>
            </a:r>
            <a:r>
              <a:rPr lang="en"/>
              <a:t> 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by car</a:t>
            </a:r>
            <a:endParaRPr>
              <a:highlight>
                <a:srgbClr val="F4CC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	</a:t>
            </a:r>
            <a:r>
              <a:rPr lang="en"/>
              <a:t>  </a:t>
            </a:r>
            <a:r>
              <a:rPr lang="en">
                <a:highlight>
                  <a:srgbClr val="F4CCCC"/>
                </a:highlight>
              </a:rPr>
              <a:t>recipe</a:t>
            </a:r>
            <a:endParaRPr>
              <a:highlight>
                <a:srgbClr val="F4CCCC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</a:t>
            </a:r>
            <a:endParaRPr>
              <a:highlight>
                <a:srgbClr val="F4CCCC"/>
              </a:highlight>
            </a:endParaRPr>
          </a:p>
        </p:txBody>
      </p:sp>
      <p:cxnSp>
        <p:nvCxnSpPr>
          <p:cNvPr id="567" name="Google Shape;567;p62"/>
          <p:cNvCxnSpPr/>
          <p:nvPr/>
        </p:nvCxnSpPr>
        <p:spPr>
          <a:xfrm>
            <a:off x="3137625" y="2150325"/>
            <a:ext cx="591600" cy="47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62"/>
          <p:cNvCxnSpPr/>
          <p:nvPr/>
        </p:nvCxnSpPr>
        <p:spPr>
          <a:xfrm flipH="1">
            <a:off x="3150625" y="2098875"/>
            <a:ext cx="617100" cy="54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62"/>
          <p:cNvCxnSpPr/>
          <p:nvPr/>
        </p:nvCxnSpPr>
        <p:spPr>
          <a:xfrm>
            <a:off x="3394800" y="2482300"/>
            <a:ext cx="0" cy="28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3"/>
          <p:cNvSpPr txBox="1"/>
          <p:nvPr>
            <p:ph type="title"/>
          </p:nvPr>
        </p:nvSpPr>
        <p:spPr>
          <a:xfrm>
            <a:off x="2400250" y="575950"/>
            <a:ext cx="659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word2vec training data pairs</a:t>
            </a:r>
            <a:endParaRPr sz="2400"/>
          </a:p>
        </p:txBody>
      </p:sp>
      <p:sp>
        <p:nvSpPr>
          <p:cNvPr id="575" name="Google Shape;575;p63"/>
          <p:cNvSpPr txBox="1"/>
          <p:nvPr>
            <p:ph idx="1" type="body"/>
          </p:nvPr>
        </p:nvSpPr>
        <p:spPr>
          <a:xfrm>
            <a:off x="861625" y="1290975"/>
            <a:ext cx="7985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ositive (target, context) examples:		Negative (target, context) examples: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drive							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recipe</a:t>
            </a:r>
            <a:endParaRPr>
              <a:highlight>
                <a:srgbClr val="F4CCCC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many							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frontend</a:t>
            </a:r>
            <a:endParaRPr>
              <a:highlight>
                <a:srgbClr val="F4CCCC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by</a:t>
            </a:r>
            <a:r>
              <a:rPr lang="en"/>
              <a:t> 								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fever</a:t>
            </a:r>
            <a:endParaRPr>
              <a:highlight>
                <a:srgbClr val="F4CCCC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car								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lemon</a:t>
            </a:r>
            <a:endParaRPr>
              <a:highlight>
                <a:srgbClr val="F4CCCC"/>
              </a:highlight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…</a:t>
            </a:r>
            <a:r>
              <a:rPr lang="en">
                <a:highlight>
                  <a:srgbClr val="F4CCCC"/>
                </a:highlight>
              </a:rPr>
              <a:t>									</a:t>
            </a: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compute probability?</a:t>
            </a:r>
            <a:endParaRPr/>
          </a:p>
        </p:txBody>
      </p:sp>
      <p:sp>
        <p:nvSpPr>
          <p:cNvPr id="581" name="Google Shape;581;p64"/>
          <p:cNvSpPr txBox="1"/>
          <p:nvPr>
            <p:ph idx="1" type="body"/>
          </p:nvPr>
        </p:nvSpPr>
        <p:spPr>
          <a:xfrm>
            <a:off x="2410100" y="1290975"/>
            <a:ext cx="63216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words t and c are similar if their word vectors have high dot product: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similarity(t, c) ≈ </a:t>
            </a:r>
            <a:r>
              <a:rPr b="1" lang="en" sz="1800"/>
              <a:t>t</a:t>
            </a:r>
            <a:r>
              <a:rPr lang="en" sz="1800"/>
              <a:t>·</a:t>
            </a:r>
            <a:r>
              <a:rPr b="1" lang="en" sz="1800"/>
              <a:t>c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582" name="Google Shape;582;p64"/>
          <p:cNvCxnSpPr/>
          <p:nvPr/>
        </p:nvCxnSpPr>
        <p:spPr>
          <a:xfrm flipH="1" rot="10800000">
            <a:off x="4320625" y="2506425"/>
            <a:ext cx="102900" cy="84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64"/>
          <p:cNvCxnSpPr/>
          <p:nvPr/>
        </p:nvCxnSpPr>
        <p:spPr>
          <a:xfrm flipH="1" rot="10800000">
            <a:off x="4333500" y="2622125"/>
            <a:ext cx="257100" cy="66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64"/>
          <p:cNvCxnSpPr/>
          <p:nvPr/>
        </p:nvCxnSpPr>
        <p:spPr>
          <a:xfrm flipH="1" rot="10800000">
            <a:off x="4320625" y="2919325"/>
            <a:ext cx="1427400" cy="42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64"/>
          <p:cNvSpPr txBox="1"/>
          <p:nvPr/>
        </p:nvSpPr>
        <p:spPr>
          <a:xfrm>
            <a:off x="3786325" y="2407213"/>
            <a:ext cx="63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64"/>
          <p:cNvSpPr txBox="1"/>
          <p:nvPr/>
        </p:nvSpPr>
        <p:spPr>
          <a:xfrm>
            <a:off x="4590600" y="2407213"/>
            <a:ext cx="63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drive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64"/>
          <p:cNvSpPr txBox="1"/>
          <p:nvPr/>
        </p:nvSpPr>
        <p:spPr>
          <a:xfrm>
            <a:off x="5668825" y="2675350"/>
            <a:ext cx="786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tomato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64"/>
          <p:cNvSpPr/>
          <p:nvPr/>
        </p:nvSpPr>
        <p:spPr>
          <a:xfrm>
            <a:off x="2400250" y="4488250"/>
            <a:ext cx="6678000" cy="1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compute probability?</a:t>
            </a:r>
            <a:endParaRPr/>
          </a:p>
        </p:txBody>
      </p:sp>
      <p:sp>
        <p:nvSpPr>
          <p:cNvPr id="594" name="Google Shape;594;p65"/>
          <p:cNvSpPr txBox="1"/>
          <p:nvPr>
            <p:ph idx="1" type="body"/>
          </p:nvPr>
        </p:nvSpPr>
        <p:spPr>
          <a:xfrm>
            <a:off x="2410100" y="1290975"/>
            <a:ext cx="63216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words t and c are similar if their word vectors have high dot product: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similarity(t, c) ≈ </a:t>
            </a:r>
            <a:r>
              <a:rPr b="1" lang="en" sz="1800"/>
              <a:t>t</a:t>
            </a:r>
            <a:r>
              <a:rPr lang="en" sz="1800"/>
              <a:t>·</a:t>
            </a:r>
            <a:r>
              <a:rPr b="1" lang="en" sz="1800"/>
              <a:t>c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probability that word c is the real context for target 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000" y="3828675"/>
            <a:ext cx="3403400" cy="125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65"/>
          <p:cNvCxnSpPr/>
          <p:nvPr/>
        </p:nvCxnSpPr>
        <p:spPr>
          <a:xfrm flipH="1" rot="10800000">
            <a:off x="4320625" y="2506425"/>
            <a:ext cx="102900" cy="84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65"/>
          <p:cNvCxnSpPr/>
          <p:nvPr/>
        </p:nvCxnSpPr>
        <p:spPr>
          <a:xfrm flipH="1" rot="10800000">
            <a:off x="4333500" y="2622125"/>
            <a:ext cx="257100" cy="66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65"/>
          <p:cNvCxnSpPr/>
          <p:nvPr/>
        </p:nvCxnSpPr>
        <p:spPr>
          <a:xfrm flipH="1" rot="10800000">
            <a:off x="4320625" y="2919325"/>
            <a:ext cx="1427400" cy="42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65"/>
          <p:cNvSpPr txBox="1"/>
          <p:nvPr/>
        </p:nvSpPr>
        <p:spPr>
          <a:xfrm>
            <a:off x="3786325" y="2407213"/>
            <a:ext cx="63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65"/>
          <p:cNvSpPr txBox="1"/>
          <p:nvPr/>
        </p:nvSpPr>
        <p:spPr>
          <a:xfrm>
            <a:off x="4590600" y="2407213"/>
            <a:ext cx="63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drive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65"/>
          <p:cNvSpPr txBox="1"/>
          <p:nvPr/>
        </p:nvSpPr>
        <p:spPr>
          <a:xfrm>
            <a:off x="5668825" y="2675350"/>
            <a:ext cx="786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tomato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65"/>
          <p:cNvSpPr/>
          <p:nvPr/>
        </p:nvSpPr>
        <p:spPr>
          <a:xfrm>
            <a:off x="2417525" y="4488250"/>
            <a:ext cx="1427400" cy="1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5"/>
          <p:cNvSpPr/>
          <p:nvPr/>
        </p:nvSpPr>
        <p:spPr>
          <a:xfrm>
            <a:off x="6903875" y="4488250"/>
            <a:ext cx="2174400" cy="1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</a:t>
            </a:r>
            <a:endParaRPr/>
          </a:p>
        </p:txBody>
      </p:sp>
      <p:sp>
        <p:nvSpPr>
          <p:cNvPr id="609" name="Google Shape;609;p66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 real </a:t>
            </a:r>
            <a:r>
              <a:rPr b="1" lang="en" sz="2400"/>
              <a:t>(t, c)</a:t>
            </a:r>
            <a:r>
              <a:rPr lang="en" sz="2400"/>
              <a:t> pair and k fake </a:t>
            </a:r>
            <a:r>
              <a:rPr b="1" lang="en" sz="2400"/>
              <a:t>(t, n</a:t>
            </a:r>
            <a:r>
              <a:rPr b="1" baseline="-25000" lang="en" sz="2400"/>
              <a:t>i</a:t>
            </a:r>
            <a:r>
              <a:rPr b="1" lang="en" sz="2400"/>
              <a:t>)</a:t>
            </a:r>
            <a:r>
              <a:rPr lang="en" sz="2400"/>
              <a:t> pairs:</a:t>
            </a:r>
            <a:endParaRPr sz="2400"/>
          </a:p>
        </p:txBody>
      </p:sp>
      <p:pic>
        <p:nvPicPr>
          <p:cNvPr id="610" name="Google Shape;6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25" y="1845575"/>
            <a:ext cx="5581075" cy="32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6"/>
          <p:cNvSpPr/>
          <p:nvPr/>
        </p:nvSpPr>
        <p:spPr>
          <a:xfrm>
            <a:off x="2327525" y="4462550"/>
            <a:ext cx="823200" cy="27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6"/>
          <p:cNvSpPr txBox="1"/>
          <p:nvPr/>
        </p:nvSpPr>
        <p:spPr>
          <a:xfrm>
            <a:off x="192975" y="2662325"/>
            <a:ext cx="31248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maximize these probabilities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66"/>
          <p:cNvSpPr/>
          <p:nvPr/>
        </p:nvSpPr>
        <p:spPr>
          <a:xfrm>
            <a:off x="4572000" y="1845575"/>
            <a:ext cx="4043400" cy="97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66"/>
          <p:cNvCxnSpPr/>
          <p:nvPr/>
        </p:nvCxnSpPr>
        <p:spPr>
          <a:xfrm flipH="1" rot="10800000">
            <a:off x="2520300" y="2713625"/>
            <a:ext cx="2070300" cy="24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</a:t>
            </a:r>
            <a:endParaRPr/>
          </a:p>
        </p:txBody>
      </p:sp>
      <p:sp>
        <p:nvSpPr>
          <p:cNvPr id="620" name="Google Shape;620;p67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 real </a:t>
            </a:r>
            <a:r>
              <a:rPr b="1" lang="en" sz="2400"/>
              <a:t>(t, c)</a:t>
            </a:r>
            <a:r>
              <a:rPr lang="en" sz="2400"/>
              <a:t> pair and k fake </a:t>
            </a:r>
            <a:r>
              <a:rPr b="1" lang="en" sz="2400"/>
              <a:t>(t, n</a:t>
            </a:r>
            <a:r>
              <a:rPr b="1" baseline="-25000" lang="en" sz="2400"/>
              <a:t>i</a:t>
            </a:r>
            <a:r>
              <a:rPr b="1" lang="en" sz="2400"/>
              <a:t>)</a:t>
            </a:r>
            <a:r>
              <a:rPr lang="en" sz="2400"/>
              <a:t> pairs:</a:t>
            </a:r>
            <a:endParaRPr sz="2400"/>
          </a:p>
        </p:txBody>
      </p:sp>
      <p:pic>
        <p:nvPicPr>
          <p:cNvPr id="621" name="Google Shape;62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25" y="1845575"/>
            <a:ext cx="5581075" cy="32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7"/>
          <p:cNvSpPr/>
          <p:nvPr/>
        </p:nvSpPr>
        <p:spPr>
          <a:xfrm>
            <a:off x="2327525" y="4462550"/>
            <a:ext cx="823200" cy="27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7"/>
          <p:cNvSpPr/>
          <p:nvPr/>
        </p:nvSpPr>
        <p:spPr>
          <a:xfrm>
            <a:off x="5858700" y="4494325"/>
            <a:ext cx="266100" cy="20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7"/>
          <p:cNvSpPr txBox="1"/>
          <p:nvPr/>
        </p:nvSpPr>
        <p:spPr>
          <a:xfrm>
            <a:off x="231550" y="3253825"/>
            <a:ext cx="31248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maximize dot product between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target word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and   real context word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c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5" name="Google Shape;625;p67"/>
          <p:cNvCxnSpPr/>
          <p:nvPr/>
        </p:nvCxnSpPr>
        <p:spPr>
          <a:xfrm>
            <a:off x="3279075" y="3663750"/>
            <a:ext cx="1794300" cy="63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</a:t>
            </a:r>
            <a:endParaRPr/>
          </a:p>
        </p:txBody>
      </p:sp>
      <p:sp>
        <p:nvSpPr>
          <p:cNvPr id="631" name="Google Shape;631;p68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 real </a:t>
            </a:r>
            <a:r>
              <a:rPr b="1" lang="en" sz="2400"/>
              <a:t>(t, c)</a:t>
            </a:r>
            <a:r>
              <a:rPr lang="en" sz="2400"/>
              <a:t> pair and k fake </a:t>
            </a:r>
            <a:r>
              <a:rPr b="1" lang="en" sz="2400"/>
              <a:t>(t, n</a:t>
            </a:r>
            <a:r>
              <a:rPr b="1" baseline="-25000" lang="en" sz="2400"/>
              <a:t>i</a:t>
            </a:r>
            <a:r>
              <a:rPr b="1" lang="en" sz="2400"/>
              <a:t>)</a:t>
            </a:r>
            <a:r>
              <a:rPr lang="en" sz="2400"/>
              <a:t> pairs:</a:t>
            </a:r>
            <a:endParaRPr sz="2400"/>
          </a:p>
        </p:txBody>
      </p:sp>
      <p:pic>
        <p:nvPicPr>
          <p:cNvPr id="632" name="Google Shape;6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25" y="1845575"/>
            <a:ext cx="5581075" cy="32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8"/>
          <p:cNvSpPr/>
          <p:nvPr/>
        </p:nvSpPr>
        <p:spPr>
          <a:xfrm>
            <a:off x="2327525" y="4462550"/>
            <a:ext cx="823200" cy="27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8"/>
          <p:cNvSpPr txBox="1"/>
          <p:nvPr/>
        </p:nvSpPr>
        <p:spPr>
          <a:xfrm>
            <a:off x="231550" y="3253825"/>
            <a:ext cx="31248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minimize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dot product between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target word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and   fake context word </a:t>
            </a: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baseline="-25000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68"/>
          <p:cNvSpPr/>
          <p:nvPr/>
        </p:nvSpPr>
        <p:spPr>
          <a:xfrm>
            <a:off x="8037725" y="4494325"/>
            <a:ext cx="323100" cy="20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6" name="Google Shape;636;p68"/>
          <p:cNvCxnSpPr/>
          <p:nvPr/>
        </p:nvCxnSpPr>
        <p:spPr>
          <a:xfrm>
            <a:off x="3253350" y="3613875"/>
            <a:ext cx="4163700" cy="67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embeddings during training</a:t>
            </a:r>
            <a:endParaRPr/>
          </a:p>
        </p:txBody>
      </p:sp>
      <p:pic>
        <p:nvPicPr>
          <p:cNvPr id="642" name="Google Shape;6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625" y="1211350"/>
            <a:ext cx="7416365" cy="3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9"/>
          <p:cNvSpPr txBox="1"/>
          <p:nvPr/>
        </p:nvSpPr>
        <p:spPr>
          <a:xfrm>
            <a:off x="2883850" y="4838700"/>
            <a:ext cx="5838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Speech and Language Processing 3rd edition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Manning and Jurafsky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ord embeddings after training</a:t>
            </a:r>
            <a:endParaRPr/>
          </a:p>
        </p:txBody>
      </p:sp>
      <p:pic>
        <p:nvPicPr>
          <p:cNvPr id="649" name="Google Shape;6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75" y="1211350"/>
            <a:ext cx="8478326" cy="37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0"/>
          <p:cNvSpPr txBox="1"/>
          <p:nvPr/>
        </p:nvSpPr>
        <p:spPr>
          <a:xfrm>
            <a:off x="535750" y="4063975"/>
            <a:ext cx="2585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     number_of_words x 300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70"/>
          <p:cNvSpPr/>
          <p:nvPr/>
        </p:nvSpPr>
        <p:spPr>
          <a:xfrm rot="-5400000">
            <a:off x="1773100" y="2730150"/>
            <a:ext cx="147900" cy="2622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1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sp>
        <p:nvSpPr>
          <p:cNvPr id="657" name="Google Shape;657;p71"/>
          <p:cNvSpPr txBox="1"/>
          <p:nvPr>
            <p:ph idx="1" type="body"/>
          </p:nvPr>
        </p:nvSpPr>
        <p:spPr>
          <a:xfrm>
            <a:off x="69825" y="542700"/>
            <a:ext cx="45279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Model ‘knows’ how to represent the words and  only has to learn how to </a:t>
            </a:r>
            <a:r>
              <a:rPr b="1" i="1" lang="en" sz="1600">
                <a:solidFill>
                  <a:srgbClr val="666666"/>
                </a:solidFill>
              </a:rPr>
              <a:t>aggregate</a:t>
            </a:r>
            <a:r>
              <a:rPr lang="en" sz="1600">
                <a:solidFill>
                  <a:srgbClr val="666666"/>
                </a:solidFill>
              </a:rPr>
              <a:t> them into a </a:t>
            </a:r>
            <a:r>
              <a:rPr b="1" lang="en" sz="1600">
                <a:solidFill>
                  <a:srgbClr val="666666"/>
                </a:solidFill>
              </a:rPr>
              <a:t>document vector</a:t>
            </a:r>
            <a:endParaRPr b="1"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BC7D"/>
                </a:solidFill>
              </a:rPr>
              <a:t>neural network layers</a:t>
            </a:r>
            <a:endParaRPr b="1">
              <a:solidFill>
                <a:srgbClr val="DBBC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word embedding layer 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658" name="Google Shape;6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1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71"/>
          <p:cNvSpPr txBox="1"/>
          <p:nvPr/>
        </p:nvSpPr>
        <p:spPr>
          <a:xfrm>
            <a:off x="5197875" y="542700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1" name="Google Shape;661;p71"/>
          <p:cNvCxnSpPr>
            <a:endCxn id="658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71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71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1"/>
          <p:cNvSpPr/>
          <p:nvPr/>
        </p:nvSpPr>
        <p:spPr>
          <a:xfrm>
            <a:off x="2393825" y="4436825"/>
            <a:ext cx="64338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1"/>
          <p:cNvSpPr/>
          <p:nvPr/>
        </p:nvSpPr>
        <p:spPr>
          <a:xfrm>
            <a:off x="4597875" y="676575"/>
            <a:ext cx="4423200" cy="1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6" name="Google Shape;666;p71"/>
          <p:cNvCxnSpPr/>
          <p:nvPr/>
        </p:nvCxnSpPr>
        <p:spPr>
          <a:xfrm>
            <a:off x="3899450" y="2277100"/>
            <a:ext cx="17532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7" name="Google Shape;66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00" y="1713650"/>
            <a:ext cx="5158326" cy="26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Google Shape;668;p71"/>
          <p:cNvCxnSpPr/>
          <p:nvPr/>
        </p:nvCxnSpPr>
        <p:spPr>
          <a:xfrm>
            <a:off x="0" y="3242513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71"/>
          <p:cNvCxnSpPr/>
          <p:nvPr/>
        </p:nvCxnSpPr>
        <p:spPr>
          <a:xfrm>
            <a:off x="11250" y="41472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71"/>
          <p:cNvCxnSpPr/>
          <p:nvPr/>
        </p:nvCxnSpPr>
        <p:spPr>
          <a:xfrm>
            <a:off x="0" y="17393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71" name="Google Shape;671;p71"/>
          <p:cNvSpPr txBox="1"/>
          <p:nvPr>
            <p:ph idx="1" type="body"/>
          </p:nvPr>
        </p:nvSpPr>
        <p:spPr>
          <a:xfrm>
            <a:off x="69825" y="4144625"/>
            <a:ext cx="34260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initialized with pretrained word embeddings such as word2vec, Glove etc.</a:t>
            </a:r>
            <a:endParaRPr sz="1600">
              <a:solidFill>
                <a:srgbClr val="595959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		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cxnSp>
        <p:nvCxnSpPr>
          <p:cNvPr id="672" name="Google Shape;672;p71"/>
          <p:cNvCxnSpPr/>
          <p:nvPr/>
        </p:nvCxnSpPr>
        <p:spPr>
          <a:xfrm flipH="1" rot="10800000">
            <a:off x="1798375" y="4007900"/>
            <a:ext cx="1740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LSTM for long-term dependencies</a:t>
            </a:r>
            <a:endParaRPr sz="2200"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159925" y="1019550"/>
            <a:ext cx="22623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gates </a:t>
            </a:r>
            <a:r>
              <a:rPr i="1" lang="en" sz="1500"/>
              <a:t>block</a:t>
            </a:r>
            <a:r>
              <a:rPr lang="en" sz="1500"/>
              <a:t> information or let it </a:t>
            </a:r>
            <a:r>
              <a:rPr i="1" lang="en" sz="1500"/>
              <a:t>flow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they control the importance of current info and past memory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they help with learning </a:t>
            </a:r>
            <a:r>
              <a:rPr i="1" lang="en" sz="1500"/>
              <a:t>long-term dependencies </a:t>
            </a:r>
            <a:r>
              <a:rPr lang="en" sz="1500"/>
              <a:t>(but these can still be tricky to learn)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300"/>
          </a:p>
        </p:txBody>
      </p:sp>
      <p:sp>
        <p:nvSpPr>
          <p:cNvPr id="116" name="Google Shape;116;p18"/>
          <p:cNvSpPr txBox="1"/>
          <p:nvPr/>
        </p:nvSpPr>
        <p:spPr>
          <a:xfrm>
            <a:off x="2553099" y="4204875"/>
            <a:ext cx="6015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vanilla RNN cell. Snapshot from http://colah.github.io/posts/2015-08-Understanding-LSTMs/</a:t>
            </a:r>
            <a:endParaRPr sz="1000"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225" y="1363750"/>
            <a:ext cx="6569375" cy="239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75" y="1775125"/>
            <a:ext cx="2318925" cy="3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763875" y="1804225"/>
            <a:ext cx="334800" cy="29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6547600" y="1862425"/>
            <a:ext cx="4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</a:t>
            </a:r>
            <a:endParaRPr baseline="-25000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4502925" y="1862425"/>
            <a:ext cx="50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t-1</a:t>
            </a:r>
            <a:endParaRPr baseline="-25000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779375" y="2355325"/>
            <a:ext cx="3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</a:t>
            </a:r>
            <a:endParaRPr baseline="-25000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5114175" y="2355325"/>
            <a:ext cx="3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</a:t>
            </a:r>
            <a:endParaRPr baseline="-25000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4779375" y="2425500"/>
            <a:ext cx="225900" cy="29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276075" y="1804225"/>
            <a:ext cx="334800" cy="29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251675" y="1804225"/>
            <a:ext cx="444000" cy="29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4538925" y="1985425"/>
            <a:ext cx="334800" cy="24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6547600" y="1985425"/>
            <a:ext cx="334800" cy="24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Transfer word embeddings </a:t>
            </a:r>
            <a:endParaRPr sz="2400"/>
          </a:p>
        </p:txBody>
      </p:sp>
      <p:sp>
        <p:nvSpPr>
          <p:cNvPr id="678" name="Google Shape;678;p72"/>
          <p:cNvSpPr txBox="1"/>
          <p:nvPr>
            <p:ph idx="1" type="body"/>
          </p:nvPr>
        </p:nvSpPr>
        <p:spPr>
          <a:xfrm>
            <a:off x="0" y="1186400"/>
            <a:ext cx="2931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 word embedding layer     with </a:t>
            </a:r>
            <a:r>
              <a:rPr i="1" lang="en"/>
              <a:t>pretrained</a:t>
            </a:r>
            <a:r>
              <a:rPr lang="en"/>
              <a:t>        </a:t>
            </a:r>
            <a:r>
              <a:rPr b="1" lang="en"/>
              <a:t>word embeddings (</a:t>
            </a:r>
            <a:r>
              <a:rPr lang="en"/>
              <a:t>word2vec, GloVe,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either: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freeze word vectors on the new task 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fine-tune vectors on the new task B</a:t>
            </a:r>
            <a:endParaRPr/>
          </a:p>
        </p:txBody>
      </p:sp>
      <p:pic>
        <p:nvPicPr>
          <p:cNvPr id="679" name="Google Shape;6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227" y="1363750"/>
            <a:ext cx="6099372" cy="351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1</a:t>
            </a:r>
            <a:endParaRPr/>
          </a:p>
        </p:txBody>
      </p:sp>
      <p:sp>
        <p:nvSpPr>
          <p:cNvPr id="685" name="Google Shape;685;p73"/>
          <p:cNvSpPr txBox="1"/>
          <p:nvPr>
            <p:ph idx="1" type="body"/>
          </p:nvPr>
        </p:nvSpPr>
        <p:spPr>
          <a:xfrm>
            <a:off x="2410100" y="1119275"/>
            <a:ext cx="6539700" cy="3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Tokenization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split text into smaller parts, called tokens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embeddings/word vectors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semantically-aware</a:t>
            </a:r>
            <a:r>
              <a:rPr lang="en"/>
              <a:t> vectors (</a:t>
            </a:r>
            <a:r>
              <a:rPr i="1" lang="en"/>
              <a:t>similar</a:t>
            </a:r>
            <a:r>
              <a:rPr lang="en"/>
              <a:t> words have </a:t>
            </a:r>
            <a:r>
              <a:rPr i="1" lang="en"/>
              <a:t>similar</a:t>
            </a:r>
            <a:r>
              <a:rPr lang="en"/>
              <a:t> vectors)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Word2vec (negative sampling skip-gram)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algorithms that obtain </a:t>
            </a:r>
            <a:r>
              <a:rPr i="1" lang="en"/>
              <a:t>general-purpose word embeddings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trains binary classifier to distinguish </a:t>
            </a:r>
            <a:r>
              <a:rPr i="1" lang="en"/>
              <a:t>real</a:t>
            </a:r>
            <a:r>
              <a:rPr lang="en"/>
              <a:t> (word, context) pairs from </a:t>
            </a:r>
            <a:r>
              <a:rPr i="1" lang="en"/>
              <a:t>fake</a:t>
            </a:r>
            <a:r>
              <a:rPr lang="en"/>
              <a:t> 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vectors of </a:t>
            </a:r>
            <a:r>
              <a:rPr i="1" lang="en"/>
              <a:t>similar</a:t>
            </a:r>
            <a:r>
              <a:rPr lang="en"/>
              <a:t> words are pushed to space where they have </a:t>
            </a:r>
            <a:r>
              <a:rPr i="1" lang="en"/>
              <a:t>high similarity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initialize word embedding layer on a new task with pre-trained word embeddings: word2vec, Glove, fastText, etc.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4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sp>
        <p:nvSpPr>
          <p:cNvPr id="691" name="Google Shape;691;p74"/>
          <p:cNvSpPr txBox="1"/>
          <p:nvPr>
            <p:ph idx="1" type="body"/>
          </p:nvPr>
        </p:nvSpPr>
        <p:spPr>
          <a:xfrm>
            <a:off x="69825" y="542700"/>
            <a:ext cx="45279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How does this network look like? Could we aggregate the word embeddings without a neural network?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BC7D"/>
                </a:solidFill>
              </a:rPr>
              <a:t>neural network layers</a:t>
            </a:r>
            <a:endParaRPr b="1">
              <a:solidFill>
                <a:srgbClr val="DBBC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word embedding layer 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692" name="Google Shape;6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4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74"/>
          <p:cNvSpPr txBox="1"/>
          <p:nvPr/>
        </p:nvSpPr>
        <p:spPr>
          <a:xfrm>
            <a:off x="5197875" y="542700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95" name="Google Shape;695;p74"/>
          <p:cNvCxnSpPr>
            <a:endCxn id="692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6" name="Google Shape;696;p74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4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74"/>
          <p:cNvSpPr/>
          <p:nvPr/>
        </p:nvSpPr>
        <p:spPr>
          <a:xfrm>
            <a:off x="2393825" y="4436825"/>
            <a:ext cx="64338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4"/>
          <p:cNvSpPr/>
          <p:nvPr/>
        </p:nvSpPr>
        <p:spPr>
          <a:xfrm>
            <a:off x="4597875" y="676575"/>
            <a:ext cx="4423200" cy="1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74"/>
          <p:cNvCxnSpPr/>
          <p:nvPr/>
        </p:nvCxnSpPr>
        <p:spPr>
          <a:xfrm>
            <a:off x="3899450" y="2277100"/>
            <a:ext cx="17532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1" name="Google Shape;7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00" y="1713650"/>
            <a:ext cx="5158326" cy="26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74"/>
          <p:cNvCxnSpPr/>
          <p:nvPr/>
        </p:nvCxnSpPr>
        <p:spPr>
          <a:xfrm>
            <a:off x="0" y="3242513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74"/>
          <p:cNvCxnSpPr/>
          <p:nvPr/>
        </p:nvCxnSpPr>
        <p:spPr>
          <a:xfrm>
            <a:off x="11250" y="41472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74"/>
          <p:cNvCxnSpPr/>
          <p:nvPr/>
        </p:nvCxnSpPr>
        <p:spPr>
          <a:xfrm>
            <a:off x="0" y="17393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74"/>
          <p:cNvCxnSpPr/>
          <p:nvPr/>
        </p:nvCxnSpPr>
        <p:spPr>
          <a:xfrm>
            <a:off x="1139275" y="1452500"/>
            <a:ext cx="3275700" cy="12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word vectors to document vector</a:t>
            </a:r>
            <a:endParaRPr sz="2400"/>
          </a:p>
        </p:txBody>
      </p:sp>
      <p:sp>
        <p:nvSpPr>
          <p:cNvPr id="711" name="Google Shape;711;p75"/>
          <p:cNvSpPr txBox="1"/>
          <p:nvPr>
            <p:ph idx="1" type="body"/>
          </p:nvPr>
        </p:nvSpPr>
        <p:spPr>
          <a:xfrm>
            <a:off x="43650" y="1379550"/>
            <a:ext cx="2444400" cy="3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</a:t>
            </a:r>
            <a:r>
              <a:rPr lang="en"/>
              <a:t>: find vector representation for a document (sentence/paragraph), starting from word vectors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12" name="Google Shape;7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25" y="1451238"/>
            <a:ext cx="6514449" cy="3435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13" name="Google Shape;713;p75"/>
          <p:cNvSpPr txBox="1"/>
          <p:nvPr/>
        </p:nvSpPr>
        <p:spPr>
          <a:xfrm>
            <a:off x="6074725" y="3943100"/>
            <a:ext cx="17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document vector/embedding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 of word embeddings</a:t>
            </a:r>
            <a:endParaRPr/>
          </a:p>
        </p:txBody>
      </p:sp>
      <p:sp>
        <p:nvSpPr>
          <p:cNvPr id="719" name="Google Shape;719;p76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vector = average/sum of word vectors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713" y="1726754"/>
            <a:ext cx="6242376" cy="19307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721" name="Google Shape;721;p76"/>
          <p:cNvSpPr txBox="1"/>
          <p:nvPr/>
        </p:nvSpPr>
        <p:spPr>
          <a:xfrm>
            <a:off x="700130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p76"/>
          <p:cNvSpPr txBox="1"/>
          <p:nvPr/>
        </p:nvSpPr>
        <p:spPr>
          <a:xfrm>
            <a:off x="3154425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76"/>
          <p:cNvSpPr txBox="1"/>
          <p:nvPr/>
        </p:nvSpPr>
        <p:spPr>
          <a:xfrm>
            <a:off x="513125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7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sp>
        <p:nvSpPr>
          <p:cNvPr id="729" name="Google Shape;729;p77"/>
          <p:cNvSpPr txBox="1"/>
          <p:nvPr>
            <p:ph idx="1" type="body"/>
          </p:nvPr>
        </p:nvSpPr>
        <p:spPr>
          <a:xfrm>
            <a:off x="69825" y="542700"/>
            <a:ext cx="45279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Train MLP over </a:t>
            </a:r>
            <a:r>
              <a:rPr b="1" i="1" lang="en" sz="1600">
                <a:solidFill>
                  <a:srgbClr val="666666"/>
                </a:solidFill>
              </a:rPr>
              <a:t>bag of word embeddings</a:t>
            </a:r>
            <a:endParaRPr b="1" i="1"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BC7D"/>
                </a:solidFill>
              </a:rPr>
              <a:t>FC</a:t>
            </a:r>
            <a:r>
              <a:rPr b="1" lang="en">
                <a:solidFill>
                  <a:srgbClr val="DBBC7D"/>
                </a:solidFill>
              </a:rPr>
              <a:t> layers</a:t>
            </a:r>
            <a:endParaRPr b="1">
              <a:solidFill>
                <a:srgbClr val="DBBC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word embedding layer 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730" name="Google Shape;7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7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2" name="Google Shape;732;p77"/>
          <p:cNvSpPr txBox="1"/>
          <p:nvPr/>
        </p:nvSpPr>
        <p:spPr>
          <a:xfrm>
            <a:off x="5197875" y="542700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3" name="Google Shape;733;p77"/>
          <p:cNvCxnSpPr>
            <a:endCxn id="730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4" name="Google Shape;734;p77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77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77"/>
          <p:cNvSpPr/>
          <p:nvPr/>
        </p:nvSpPr>
        <p:spPr>
          <a:xfrm>
            <a:off x="2393825" y="4436825"/>
            <a:ext cx="64338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7"/>
          <p:cNvSpPr/>
          <p:nvPr/>
        </p:nvSpPr>
        <p:spPr>
          <a:xfrm>
            <a:off x="4597875" y="676575"/>
            <a:ext cx="4423200" cy="1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8" name="Google Shape;738;p77"/>
          <p:cNvCxnSpPr/>
          <p:nvPr/>
        </p:nvCxnSpPr>
        <p:spPr>
          <a:xfrm>
            <a:off x="3899450" y="2277100"/>
            <a:ext cx="17532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9" name="Google Shape;73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00" y="1713650"/>
            <a:ext cx="5158326" cy="26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0" name="Google Shape;740;p77"/>
          <p:cNvCxnSpPr/>
          <p:nvPr/>
        </p:nvCxnSpPr>
        <p:spPr>
          <a:xfrm>
            <a:off x="0" y="26580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77"/>
          <p:cNvCxnSpPr/>
          <p:nvPr/>
        </p:nvCxnSpPr>
        <p:spPr>
          <a:xfrm>
            <a:off x="11250" y="41472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77"/>
          <p:cNvCxnSpPr/>
          <p:nvPr/>
        </p:nvCxnSpPr>
        <p:spPr>
          <a:xfrm>
            <a:off x="0" y="17393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77"/>
          <p:cNvCxnSpPr/>
          <p:nvPr/>
        </p:nvCxnSpPr>
        <p:spPr>
          <a:xfrm>
            <a:off x="2539500" y="1048425"/>
            <a:ext cx="3200700" cy="6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4" name="Google Shape;744;p77"/>
          <p:cNvSpPr/>
          <p:nvPr/>
        </p:nvSpPr>
        <p:spPr>
          <a:xfrm>
            <a:off x="3863375" y="2752375"/>
            <a:ext cx="4319700" cy="424200"/>
          </a:xfrm>
          <a:prstGeom prst="roundRect">
            <a:avLst>
              <a:gd fmla="val 16667" name="adj"/>
            </a:avLst>
          </a:prstGeom>
          <a:solidFill>
            <a:srgbClr val="DBBC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700"/>
              <a:t>average/sum</a:t>
            </a:r>
            <a:endParaRPr sz="17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Bag of word embeddings - drawbacks</a:t>
            </a:r>
            <a:endParaRPr sz="2400"/>
          </a:p>
        </p:txBody>
      </p:sp>
      <p:sp>
        <p:nvSpPr>
          <p:cNvPr id="750" name="Google Shape;750;p78"/>
          <p:cNvSpPr txBox="1"/>
          <p:nvPr>
            <p:ph idx="1" type="body"/>
          </p:nvPr>
        </p:nvSpPr>
        <p:spPr>
          <a:xfrm>
            <a:off x="2410100" y="1290976"/>
            <a:ext cx="63216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vector = average/sum of word vectors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713" y="1726754"/>
            <a:ext cx="6242376" cy="19307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752" name="Google Shape;752;p78"/>
          <p:cNvSpPr txBox="1"/>
          <p:nvPr/>
        </p:nvSpPr>
        <p:spPr>
          <a:xfrm>
            <a:off x="700130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78"/>
          <p:cNvSpPr txBox="1"/>
          <p:nvPr/>
        </p:nvSpPr>
        <p:spPr>
          <a:xfrm>
            <a:off x="3154425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4" name="Google Shape;754;p78"/>
          <p:cNvSpPr txBox="1"/>
          <p:nvPr/>
        </p:nvSpPr>
        <p:spPr>
          <a:xfrm>
            <a:off x="513125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5" name="Google Shape;755;p78"/>
          <p:cNvSpPr txBox="1"/>
          <p:nvPr>
            <p:ph idx="1" type="body"/>
          </p:nvPr>
        </p:nvSpPr>
        <p:spPr>
          <a:xfrm>
            <a:off x="2410125" y="3657500"/>
            <a:ext cx="64593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order is discarded: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movie wasn’t bad, it was actually quite good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movie wasn’t good, it was actually quite bad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Bag of word embeddings - drawbacks</a:t>
            </a:r>
            <a:endParaRPr/>
          </a:p>
        </p:txBody>
      </p:sp>
      <p:sp>
        <p:nvSpPr>
          <p:cNvPr id="761" name="Google Shape;761;p79"/>
          <p:cNvSpPr txBox="1"/>
          <p:nvPr>
            <p:ph idx="1" type="body"/>
          </p:nvPr>
        </p:nvSpPr>
        <p:spPr>
          <a:xfrm>
            <a:off x="2410100" y="1290976"/>
            <a:ext cx="63216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vector = average/sum of word vectors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713" y="1726754"/>
            <a:ext cx="6242376" cy="19307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763" name="Google Shape;763;p79"/>
          <p:cNvSpPr txBox="1"/>
          <p:nvPr/>
        </p:nvSpPr>
        <p:spPr>
          <a:xfrm>
            <a:off x="700130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4" name="Google Shape;764;p79"/>
          <p:cNvSpPr txBox="1"/>
          <p:nvPr/>
        </p:nvSpPr>
        <p:spPr>
          <a:xfrm>
            <a:off x="3154425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79"/>
          <p:cNvSpPr txBox="1"/>
          <p:nvPr/>
        </p:nvSpPr>
        <p:spPr>
          <a:xfrm>
            <a:off x="513125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6" name="Google Shape;766;p79"/>
          <p:cNvSpPr txBox="1"/>
          <p:nvPr>
            <p:ph idx="1" type="body"/>
          </p:nvPr>
        </p:nvSpPr>
        <p:spPr>
          <a:xfrm>
            <a:off x="2410125" y="3657500"/>
            <a:ext cx="64593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order is discarded: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movie wasn’t bad, it was actually quite good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movie wasn’t good, it was actually quite bad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9"/>
          <p:cNvSpPr/>
          <p:nvPr/>
        </p:nvSpPr>
        <p:spPr>
          <a:xfrm>
            <a:off x="3343375" y="4051075"/>
            <a:ext cx="3870600" cy="488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9"/>
          <p:cNvSpPr txBox="1"/>
          <p:nvPr/>
        </p:nvSpPr>
        <p:spPr>
          <a:xfrm>
            <a:off x="141550" y="3659125"/>
            <a:ext cx="18774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different meanings,    same document vector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9" name="Google Shape;769;p79"/>
          <p:cNvCxnSpPr>
            <a:endCxn id="767" idx="1"/>
          </p:cNvCxnSpPr>
          <p:nvPr/>
        </p:nvCxnSpPr>
        <p:spPr>
          <a:xfrm>
            <a:off x="1363075" y="4205425"/>
            <a:ext cx="1980300" cy="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0"/>
          <p:cNvSpPr txBox="1"/>
          <p:nvPr>
            <p:ph type="title"/>
          </p:nvPr>
        </p:nvSpPr>
        <p:spPr>
          <a:xfrm>
            <a:off x="2409025" y="42100"/>
            <a:ext cx="67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pic>
        <p:nvPicPr>
          <p:cNvPr id="775" name="Google Shape;7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50" y="3127500"/>
            <a:ext cx="52959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0"/>
          <p:cNvSpPr/>
          <p:nvPr/>
        </p:nvSpPr>
        <p:spPr>
          <a:xfrm>
            <a:off x="2333400" y="2392550"/>
            <a:ext cx="5762100" cy="54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neural network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7" name="Google Shape;777;p80"/>
          <p:cNvCxnSpPr/>
          <p:nvPr/>
        </p:nvCxnSpPr>
        <p:spPr>
          <a:xfrm rot="10800000">
            <a:off x="4100175" y="29465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80"/>
          <p:cNvCxnSpPr/>
          <p:nvPr/>
        </p:nvCxnSpPr>
        <p:spPr>
          <a:xfrm rot="10800000">
            <a:off x="7396800" y="2928075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p80"/>
          <p:cNvCxnSpPr/>
          <p:nvPr/>
        </p:nvCxnSpPr>
        <p:spPr>
          <a:xfrm rot="10800000">
            <a:off x="2747400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80"/>
          <p:cNvCxnSpPr/>
          <p:nvPr/>
        </p:nvCxnSpPr>
        <p:spPr>
          <a:xfrm rot="10800000">
            <a:off x="5780875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" name="Google Shape;781;p80"/>
          <p:cNvCxnSpPr>
            <a:stCxn id="776" idx="0"/>
          </p:cNvCxnSpPr>
          <p:nvPr/>
        </p:nvCxnSpPr>
        <p:spPr>
          <a:xfrm rot="10800000">
            <a:off x="5208150" y="2133950"/>
            <a:ext cx="6300" cy="25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80"/>
          <p:cNvSpPr txBox="1"/>
          <p:nvPr/>
        </p:nvSpPr>
        <p:spPr>
          <a:xfrm>
            <a:off x="6555425" y="1201475"/>
            <a:ext cx="2880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0.83    positive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0.17	   negative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9225" y="1245700"/>
            <a:ext cx="328225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9225" y="1635850"/>
            <a:ext cx="328225" cy="306924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80"/>
          <p:cNvSpPr txBox="1"/>
          <p:nvPr/>
        </p:nvSpPr>
        <p:spPr>
          <a:xfrm>
            <a:off x="184850" y="1441400"/>
            <a:ext cx="2063100" cy="3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need a more complex model that: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i="1"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aggregates</a:t>
            </a: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word vectors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takes          </a:t>
            </a:r>
            <a:r>
              <a:rPr i="1"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word order</a:t>
            </a: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into consideration</a:t>
            </a:r>
            <a:endParaRPr i="1"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6" name="Google Shape;786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013" y="1069687"/>
            <a:ext cx="534975" cy="1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0"/>
          <p:cNvSpPr/>
          <p:nvPr/>
        </p:nvSpPr>
        <p:spPr>
          <a:xfrm>
            <a:off x="5732750" y="1435925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788" name="Google Shape;788;p80"/>
          <p:cNvCxnSpPr>
            <a:stCxn id="786" idx="3"/>
            <a:endCxn id="787" idx="1"/>
          </p:cNvCxnSpPr>
          <p:nvPr/>
        </p:nvCxnSpPr>
        <p:spPr>
          <a:xfrm>
            <a:off x="5444987" y="16018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9" name="Google Shape;789;p80"/>
          <p:cNvCxnSpPr/>
          <p:nvPr/>
        </p:nvCxnSpPr>
        <p:spPr>
          <a:xfrm>
            <a:off x="6267662" y="16027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80"/>
          <p:cNvSpPr txBox="1"/>
          <p:nvPr/>
        </p:nvSpPr>
        <p:spPr>
          <a:xfrm>
            <a:off x="3985599" y="1366763"/>
            <a:ext cx="9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document vector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1"/>
          <p:cNvSpPr txBox="1"/>
          <p:nvPr>
            <p:ph type="title"/>
          </p:nvPr>
        </p:nvSpPr>
        <p:spPr>
          <a:xfrm>
            <a:off x="23812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hidden states</a:t>
            </a:r>
            <a:endParaRPr/>
          </a:p>
        </p:txBody>
      </p:sp>
      <p:sp>
        <p:nvSpPr>
          <p:cNvPr id="796" name="Google Shape;796;p81"/>
          <p:cNvSpPr txBox="1"/>
          <p:nvPr>
            <p:ph idx="1" type="body"/>
          </p:nvPr>
        </p:nvSpPr>
        <p:spPr>
          <a:xfrm>
            <a:off x="0" y="1060200"/>
            <a:ext cx="25971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each hidden state h</a:t>
            </a:r>
            <a:r>
              <a:rPr baseline="-25000" lang="en" sz="1500"/>
              <a:t>t </a:t>
            </a:r>
            <a:r>
              <a:rPr i="1" lang="en" sz="1500"/>
              <a:t>aggregates</a:t>
            </a:r>
            <a:r>
              <a:rPr lang="en" sz="1500"/>
              <a:t> info from: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current timestep x</a:t>
            </a:r>
            <a:r>
              <a:rPr baseline="-25000" lang="en" sz="1500"/>
              <a:t>t</a:t>
            </a:r>
            <a:endParaRPr baseline="-25000"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i="1" lang="en" sz="1500"/>
              <a:t>the past</a:t>
            </a:r>
            <a:r>
              <a:rPr lang="en" sz="1500"/>
              <a:t> (stored in the previous hidden state h</a:t>
            </a:r>
            <a:r>
              <a:rPr baseline="-25000" lang="en" sz="1500"/>
              <a:t>t-1</a:t>
            </a:r>
            <a:r>
              <a:rPr lang="en" sz="1500"/>
              <a:t>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97" name="Google Shape;797;p81"/>
          <p:cNvSpPr txBox="1"/>
          <p:nvPr/>
        </p:nvSpPr>
        <p:spPr>
          <a:xfrm>
            <a:off x="2426100" y="4215125"/>
            <a:ext cx="6717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RNN gif from https://towardsdatascience.com/illustrated-guide-to-recurrent-neural-networks-79e5eb8049c9</a:t>
            </a:r>
            <a:endParaRPr sz="1000"/>
          </a:p>
        </p:txBody>
      </p:sp>
      <p:pic>
        <p:nvPicPr>
          <p:cNvPr id="798" name="Google Shape;7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925" y="1211350"/>
            <a:ext cx="5512875" cy="297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descr="h_t = z_t \odot h_{t-1} + (1-z_t) \odot \tilde h_t" id="799" name="Google Shape;799;p8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0" y="3452700"/>
            <a:ext cx="2757276" cy="317509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1"/>
          <p:cNvSpPr/>
          <p:nvPr/>
        </p:nvSpPr>
        <p:spPr>
          <a:xfrm>
            <a:off x="509249" y="3495575"/>
            <a:ext cx="254400" cy="32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81"/>
          <p:cNvSpPr txBox="1"/>
          <p:nvPr/>
        </p:nvSpPr>
        <p:spPr>
          <a:xfrm>
            <a:off x="160050" y="3943100"/>
            <a:ext cx="226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 is the value of z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t </a:t>
            </a:r>
            <a:r>
              <a:rPr lang="en"/>
              <a:t>based on the diagram?</a:t>
            </a:r>
            <a:endParaRPr baseline="-2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-38075" y="790775"/>
            <a:ext cx="47313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" sz="2000">
                <a:solidFill>
                  <a:srgbClr val="595959"/>
                </a:solidFill>
              </a:rPr>
              <a:t>recurrent-free, parallelizable alternative for sequence processing </a:t>
            </a:r>
            <a:endParaRPr sz="2000">
              <a:solidFill>
                <a:srgbClr val="595959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" sz="2000">
                <a:solidFill>
                  <a:srgbClr val="595959"/>
                </a:solidFill>
              </a:rPr>
              <a:t>lower complexity than RNNs:   O(N</a:t>
            </a:r>
            <a:r>
              <a:rPr baseline="30000" lang="en" sz="2000">
                <a:solidFill>
                  <a:srgbClr val="595959"/>
                </a:solidFill>
              </a:rPr>
              <a:t>2</a:t>
            </a:r>
            <a:r>
              <a:rPr lang="en" sz="2000">
                <a:solidFill>
                  <a:srgbClr val="595959"/>
                </a:solidFill>
              </a:rPr>
              <a:t>d) vs O(Nd</a:t>
            </a:r>
            <a:r>
              <a:rPr baseline="30000" lang="en" sz="2000">
                <a:solidFill>
                  <a:srgbClr val="595959"/>
                </a:solidFill>
              </a:rPr>
              <a:t>2</a:t>
            </a:r>
            <a:r>
              <a:rPr lang="en" sz="2000">
                <a:solidFill>
                  <a:srgbClr val="595959"/>
                </a:solidFill>
              </a:rPr>
              <a:t>)</a:t>
            </a:r>
            <a:endParaRPr sz="2000">
              <a:solidFill>
                <a:srgbClr val="595959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" sz="2000">
                <a:solidFill>
                  <a:srgbClr val="595959"/>
                </a:solidFill>
              </a:rPr>
              <a:t>constant gradient path (every element directly interacts with all the other elements)</a:t>
            </a:r>
            <a:endParaRPr sz="2000">
              <a:solidFill>
                <a:srgbClr val="595959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" sz="2000">
                <a:solidFill>
                  <a:srgbClr val="595959"/>
                </a:solidFill>
              </a:rPr>
              <a:t>building block for SOTA architectures in NLP (</a:t>
            </a:r>
            <a:r>
              <a:rPr lang="en" sz="2000" u="sng">
                <a:solidFill>
                  <a:srgbClr val="1C367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BERT</a:t>
            </a:r>
            <a:r>
              <a:rPr lang="en" sz="2000">
                <a:solidFill>
                  <a:srgbClr val="595959"/>
                </a:solidFill>
              </a:rPr>
              <a:t>, </a:t>
            </a:r>
            <a:r>
              <a:rPr lang="en" sz="2000" u="sng">
                <a:solidFill>
                  <a:srgbClr val="1C367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GPT-2</a:t>
            </a:r>
            <a:r>
              <a:rPr lang="en" sz="2000">
                <a:solidFill>
                  <a:srgbClr val="595959"/>
                </a:solidFill>
              </a:rPr>
              <a:t>)</a:t>
            </a:r>
            <a:endParaRPr sz="20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 </a:t>
            </a:r>
            <a:endParaRPr sz="240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095" y="0"/>
            <a:ext cx="47313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0" y="-23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Transformer block - recap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028725" y="1973225"/>
            <a:ext cx="1216500" cy="17454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2"/>
          <p:cNvSpPr txBox="1"/>
          <p:nvPr>
            <p:ph type="title"/>
          </p:nvPr>
        </p:nvSpPr>
        <p:spPr>
          <a:xfrm>
            <a:off x="238805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hidden states</a:t>
            </a:r>
            <a:endParaRPr/>
          </a:p>
        </p:txBody>
      </p:sp>
      <p:sp>
        <p:nvSpPr>
          <p:cNvPr id="807" name="Google Shape;807;p82"/>
          <p:cNvSpPr txBox="1"/>
          <p:nvPr>
            <p:ph idx="1" type="body"/>
          </p:nvPr>
        </p:nvSpPr>
        <p:spPr>
          <a:xfrm>
            <a:off x="0" y="1060200"/>
            <a:ext cx="25971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each hidden state h</a:t>
            </a:r>
            <a:r>
              <a:rPr baseline="-25000" lang="en" sz="1500"/>
              <a:t>t </a:t>
            </a:r>
            <a:r>
              <a:rPr i="1" lang="en" sz="1500"/>
              <a:t>aggregates</a:t>
            </a:r>
            <a:r>
              <a:rPr lang="en" sz="1500"/>
              <a:t> info from: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current timestep x</a:t>
            </a:r>
            <a:r>
              <a:rPr baseline="-25000" lang="en" sz="1500"/>
              <a:t>t</a:t>
            </a:r>
            <a:endParaRPr baseline="-25000"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i="1" lang="en" sz="1500"/>
              <a:t>the past</a:t>
            </a:r>
            <a:r>
              <a:rPr lang="en" sz="1500"/>
              <a:t> (stored in the previous hidden state h</a:t>
            </a:r>
            <a:r>
              <a:rPr baseline="-25000" lang="en" sz="1500"/>
              <a:t>t-1</a:t>
            </a:r>
            <a:r>
              <a:rPr lang="en" sz="1500"/>
              <a:t>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08" name="Google Shape;808;p82"/>
          <p:cNvSpPr txBox="1"/>
          <p:nvPr/>
        </p:nvSpPr>
        <p:spPr>
          <a:xfrm>
            <a:off x="2426100" y="4215125"/>
            <a:ext cx="6717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RNN gif from https://towardsdatascience.com/illustrated-guide-to-recurrent-neural-networks-79e5eb8049c9</a:t>
            </a:r>
            <a:endParaRPr sz="1000"/>
          </a:p>
        </p:txBody>
      </p:sp>
      <p:pic>
        <p:nvPicPr>
          <p:cNvPr id="809" name="Google Shape;80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925" y="1211350"/>
            <a:ext cx="5512875" cy="297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descr="h_t = z_t \odot h_{t-1} + (1-z_t) \odot \tilde h_t" id="810" name="Google Shape;810;p8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0" y="3452700"/>
            <a:ext cx="2757276" cy="317509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2"/>
          <p:cNvSpPr/>
          <p:nvPr/>
        </p:nvSpPr>
        <p:spPr>
          <a:xfrm>
            <a:off x="509249" y="3495575"/>
            <a:ext cx="254400" cy="32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2"/>
          <p:cNvSpPr txBox="1"/>
          <p:nvPr/>
        </p:nvSpPr>
        <p:spPr>
          <a:xfrm>
            <a:off x="160050" y="3943100"/>
            <a:ext cx="226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 is the value of z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t </a:t>
            </a:r>
            <a:r>
              <a:rPr lang="en"/>
              <a:t>based on the diagram?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t</a:t>
            </a:r>
            <a:r>
              <a:rPr lang="en"/>
              <a:t> = [</a:t>
            </a:r>
            <a:r>
              <a:rPr i="1" lang="en"/>
              <a:t>0.5 0.5 … 0.5</a:t>
            </a:r>
            <a:r>
              <a:rPr lang="en"/>
              <a:t>]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3"/>
          <p:cNvSpPr txBox="1"/>
          <p:nvPr>
            <p:ph type="title"/>
          </p:nvPr>
        </p:nvSpPr>
        <p:spPr>
          <a:xfrm>
            <a:off x="240025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Visualizing hidden states</a:t>
            </a:r>
            <a:endParaRPr/>
          </a:p>
        </p:txBody>
      </p:sp>
      <p:sp>
        <p:nvSpPr>
          <p:cNvPr id="818" name="Google Shape;818;p83"/>
          <p:cNvSpPr txBox="1"/>
          <p:nvPr>
            <p:ph idx="1" type="body"/>
          </p:nvPr>
        </p:nvSpPr>
        <p:spPr>
          <a:xfrm>
            <a:off x="0" y="1060200"/>
            <a:ext cx="23499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Final</a:t>
            </a:r>
            <a:r>
              <a:rPr lang="en" sz="1500"/>
              <a:t> hidden state h</a:t>
            </a:r>
            <a:r>
              <a:rPr baseline="-25000" lang="en" sz="1500"/>
              <a:t>5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aggregates information from the </a:t>
            </a:r>
            <a:r>
              <a:rPr i="1" lang="en" sz="1500"/>
              <a:t>whole sequence</a:t>
            </a:r>
            <a:endParaRPr i="1"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takes order into consideration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19" name="Google Shape;8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575" y="1023825"/>
            <a:ext cx="561670" cy="5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400" y="1395800"/>
            <a:ext cx="5544989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3"/>
          <p:cNvSpPr txBox="1"/>
          <p:nvPr/>
        </p:nvSpPr>
        <p:spPr>
          <a:xfrm>
            <a:off x="5603900" y="4150725"/>
            <a:ext cx="582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source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Last hidden state as sentence embedding</a:t>
            </a:r>
            <a:endParaRPr sz="2400"/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675" y="1106400"/>
            <a:ext cx="6247175" cy="363840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4"/>
          <p:cNvSpPr/>
          <p:nvPr/>
        </p:nvSpPr>
        <p:spPr>
          <a:xfrm>
            <a:off x="6738075" y="1106400"/>
            <a:ext cx="1864500" cy="127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4"/>
          <p:cNvSpPr txBox="1"/>
          <p:nvPr/>
        </p:nvSpPr>
        <p:spPr>
          <a:xfrm>
            <a:off x="4365650" y="4744800"/>
            <a:ext cx="2790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source: Stanford CS224, lecture 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0" name="Google Shape;830;p84"/>
          <p:cNvSpPr txBox="1"/>
          <p:nvPr/>
        </p:nvSpPr>
        <p:spPr>
          <a:xfrm>
            <a:off x="231550" y="1144975"/>
            <a:ext cx="25320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Training: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compute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last hidden state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using RNN =&gt; h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</a:t>
            </a:r>
            <a:endParaRPr baseline="-25000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apply fully-connected layer to 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(+softmax) to get class probabilities: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 =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softmax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(Wh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+b)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cross-entropy loss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1" name="Google Shape;831;p84"/>
          <p:cNvSpPr txBox="1"/>
          <p:nvPr/>
        </p:nvSpPr>
        <p:spPr>
          <a:xfrm>
            <a:off x="6829013" y="1652525"/>
            <a:ext cx="2880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0.73  positive sentiment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0.27	 negative sentiment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84"/>
          <p:cNvSpPr/>
          <p:nvPr/>
        </p:nvSpPr>
        <p:spPr>
          <a:xfrm>
            <a:off x="6006338" y="1886975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833" name="Google Shape;833;p84"/>
          <p:cNvCxnSpPr>
            <a:endCxn id="832" idx="1"/>
          </p:cNvCxnSpPr>
          <p:nvPr/>
        </p:nvCxnSpPr>
        <p:spPr>
          <a:xfrm>
            <a:off x="5718638" y="20527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84"/>
          <p:cNvCxnSpPr/>
          <p:nvPr/>
        </p:nvCxnSpPr>
        <p:spPr>
          <a:xfrm>
            <a:off x="6541250" y="205377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84"/>
          <p:cNvSpPr/>
          <p:nvPr/>
        </p:nvSpPr>
        <p:spPr>
          <a:xfrm>
            <a:off x="5136225" y="1084000"/>
            <a:ext cx="814800" cy="56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4"/>
          <p:cNvSpPr txBox="1"/>
          <p:nvPr/>
        </p:nvSpPr>
        <p:spPr>
          <a:xfrm>
            <a:off x="3223625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1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84"/>
          <p:cNvSpPr txBox="1"/>
          <p:nvPr/>
        </p:nvSpPr>
        <p:spPr>
          <a:xfrm>
            <a:off x="7702375" y="272910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7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84"/>
          <p:cNvSpPr txBox="1"/>
          <p:nvPr/>
        </p:nvSpPr>
        <p:spPr>
          <a:xfrm>
            <a:off x="7448300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6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84"/>
          <p:cNvSpPr txBox="1"/>
          <p:nvPr/>
        </p:nvSpPr>
        <p:spPr>
          <a:xfrm>
            <a:off x="6609925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5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0" name="Google Shape;840;p84"/>
          <p:cNvSpPr txBox="1"/>
          <p:nvPr/>
        </p:nvSpPr>
        <p:spPr>
          <a:xfrm>
            <a:off x="5771550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4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1" name="Google Shape;841;p84"/>
          <p:cNvSpPr txBox="1"/>
          <p:nvPr/>
        </p:nvSpPr>
        <p:spPr>
          <a:xfrm>
            <a:off x="4916775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3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84"/>
          <p:cNvSpPr txBox="1"/>
          <p:nvPr/>
        </p:nvSpPr>
        <p:spPr>
          <a:xfrm>
            <a:off x="4070200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2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hidden state problem</a:t>
            </a:r>
            <a:endParaRPr/>
          </a:p>
        </p:txBody>
      </p:sp>
      <p:sp>
        <p:nvSpPr>
          <p:cNvPr id="848" name="Google Shape;848;p85"/>
          <p:cNvSpPr txBox="1"/>
          <p:nvPr>
            <p:ph idx="1" type="body"/>
          </p:nvPr>
        </p:nvSpPr>
        <p:spPr>
          <a:xfrm>
            <a:off x="0" y="1262900"/>
            <a:ext cx="24735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last hidden state h</a:t>
            </a:r>
            <a:r>
              <a:rPr baseline="-25000" lang="en" sz="1500"/>
              <a:t>5</a:t>
            </a:r>
            <a:r>
              <a:rPr lang="en" sz="1500"/>
              <a:t>     is biased towards information from the </a:t>
            </a:r>
            <a:r>
              <a:rPr i="1" lang="en" sz="1500"/>
              <a:t>end of the sequence</a:t>
            </a:r>
            <a:endParaRPr i="1"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information from the  </a:t>
            </a:r>
            <a:r>
              <a:rPr i="1" lang="en" sz="1500"/>
              <a:t>beginning of the sequence</a:t>
            </a:r>
            <a:r>
              <a:rPr lang="en" sz="1500"/>
              <a:t> more likely to ‘wash away’ (even with good gradients)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49" name="Google Shape;84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550" y="1211350"/>
            <a:ext cx="5544989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5"/>
          <p:cNvSpPr txBox="1"/>
          <p:nvPr/>
        </p:nvSpPr>
        <p:spPr>
          <a:xfrm>
            <a:off x="5270050" y="3966275"/>
            <a:ext cx="582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" sz="1000"/>
              <a:t> </a:t>
            </a:r>
            <a:endParaRPr sz="1000"/>
          </a:p>
        </p:txBody>
      </p:sp>
      <p:pic>
        <p:nvPicPr>
          <p:cNvPr id="851" name="Google Shape;85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175" y="1262900"/>
            <a:ext cx="469750" cy="4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Bidirectional LSTMs </a:t>
            </a:r>
            <a:endParaRPr sz="2600"/>
          </a:p>
        </p:txBody>
      </p:sp>
      <p:sp>
        <p:nvSpPr>
          <p:cNvPr id="857" name="Google Shape;857;p86"/>
          <p:cNvSpPr txBox="1"/>
          <p:nvPr>
            <p:ph idx="1" type="body"/>
          </p:nvPr>
        </p:nvSpPr>
        <p:spPr>
          <a:xfrm>
            <a:off x="0" y="1211350"/>
            <a:ext cx="24003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train separate </a:t>
            </a:r>
            <a:r>
              <a:rPr i="1" lang="en" sz="1500"/>
              <a:t>left-&gt;right</a:t>
            </a:r>
            <a:r>
              <a:rPr lang="en" sz="1500"/>
              <a:t> and </a:t>
            </a:r>
            <a:r>
              <a:rPr i="1" lang="en" sz="1500"/>
              <a:t>right-&gt;left</a:t>
            </a:r>
            <a:r>
              <a:rPr lang="en" sz="1500"/>
              <a:t> LSTMs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process </a:t>
            </a:r>
            <a:r>
              <a:rPr b="1" lang="en" sz="1500"/>
              <a:t>both</a:t>
            </a:r>
            <a:r>
              <a:rPr lang="en" sz="1500"/>
              <a:t> </a:t>
            </a:r>
            <a:r>
              <a:rPr i="1" lang="en" sz="1500"/>
              <a:t>final hidden states</a:t>
            </a:r>
            <a:r>
              <a:rPr lang="en" sz="1500"/>
              <a:t> (concatenate/add) to make prediction 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information from the </a:t>
            </a:r>
            <a:r>
              <a:rPr i="1" lang="en" sz="1500"/>
              <a:t>beginning of the sequence</a:t>
            </a:r>
            <a:r>
              <a:rPr lang="en" sz="1500"/>
              <a:t> more </a:t>
            </a:r>
            <a:r>
              <a:rPr lang="en" sz="1500"/>
              <a:t>easily integrated</a:t>
            </a:r>
            <a:endParaRPr sz="1500"/>
          </a:p>
        </p:txBody>
      </p:sp>
      <p:pic>
        <p:nvPicPr>
          <p:cNvPr id="858" name="Google Shape;85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100" y="1467300"/>
            <a:ext cx="6752851" cy="3374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86"/>
          <p:cNvSpPr txBox="1"/>
          <p:nvPr/>
        </p:nvSpPr>
        <p:spPr>
          <a:xfrm>
            <a:off x="2883850" y="4838700"/>
            <a:ext cx="5838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Speech and Language Processing 3rd edition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Manning and Jurafsky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0" name="Google Shape;860;p86"/>
          <p:cNvSpPr txBox="1"/>
          <p:nvPr/>
        </p:nvSpPr>
        <p:spPr>
          <a:xfrm>
            <a:off x="7243727" y="1211350"/>
            <a:ext cx="635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0.73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0.27	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1" name="Google Shape;861;p86"/>
          <p:cNvSpPr/>
          <p:nvPr/>
        </p:nvSpPr>
        <p:spPr>
          <a:xfrm>
            <a:off x="6421038" y="1445800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862" name="Google Shape;862;p86"/>
          <p:cNvCxnSpPr>
            <a:endCxn id="861" idx="1"/>
          </p:cNvCxnSpPr>
          <p:nvPr/>
        </p:nvCxnSpPr>
        <p:spPr>
          <a:xfrm>
            <a:off x="6133338" y="1611550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3" name="Google Shape;863;p86"/>
          <p:cNvCxnSpPr/>
          <p:nvPr/>
        </p:nvCxnSpPr>
        <p:spPr>
          <a:xfrm>
            <a:off x="6955950" y="1612600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4" name="Google Shape;86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7100" y="1274800"/>
            <a:ext cx="328225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7100" y="1635850"/>
            <a:ext cx="328225" cy="30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6"/>
          <p:cNvSpPr txBox="1"/>
          <p:nvPr/>
        </p:nvSpPr>
        <p:spPr>
          <a:xfrm>
            <a:off x="3975450" y="1289350"/>
            <a:ext cx="119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document embedding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7"/>
          <p:cNvSpPr txBox="1"/>
          <p:nvPr>
            <p:ph type="title"/>
          </p:nvPr>
        </p:nvSpPr>
        <p:spPr>
          <a:xfrm>
            <a:off x="2400250" y="575950"/>
            <a:ext cx="6691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Bidirectional LSTMs with maxpooling</a:t>
            </a:r>
            <a:endParaRPr sz="2600"/>
          </a:p>
        </p:txBody>
      </p:sp>
      <p:sp>
        <p:nvSpPr>
          <p:cNvPr id="872" name="Google Shape;872;p87"/>
          <p:cNvSpPr txBox="1"/>
          <p:nvPr>
            <p:ph idx="1" type="body"/>
          </p:nvPr>
        </p:nvSpPr>
        <p:spPr>
          <a:xfrm>
            <a:off x="0" y="1211350"/>
            <a:ext cx="26637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train separate </a:t>
            </a:r>
            <a:r>
              <a:rPr i="1" lang="en" sz="1500"/>
              <a:t>left-&gt;right</a:t>
            </a:r>
            <a:r>
              <a:rPr lang="en" sz="1500"/>
              <a:t> and </a:t>
            </a:r>
            <a:r>
              <a:rPr i="1" lang="en" sz="1500"/>
              <a:t>right-&gt;left</a:t>
            </a:r>
            <a:r>
              <a:rPr lang="en" sz="1500"/>
              <a:t> LSTMs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concatenate hidden states from both directions at each timestep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apply </a:t>
            </a:r>
            <a:r>
              <a:rPr b="1" lang="en" sz="1500"/>
              <a:t>max-pooling over time</a:t>
            </a:r>
            <a:r>
              <a:rPr lang="en" sz="1500"/>
              <a:t> to select most salient neuron at each timestep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superior results over other sentence encoders         (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Conneau et al. 2018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  </a:t>
            </a:r>
            <a:endParaRPr sz="1500"/>
          </a:p>
        </p:txBody>
      </p:sp>
      <p:sp>
        <p:nvSpPr>
          <p:cNvPr id="873" name="Google Shape;873;p87"/>
          <p:cNvSpPr txBox="1"/>
          <p:nvPr/>
        </p:nvSpPr>
        <p:spPr>
          <a:xfrm>
            <a:off x="2345300" y="4412925"/>
            <a:ext cx="6798600" cy="32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source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87"/>
          <p:cNvSpPr txBox="1"/>
          <p:nvPr/>
        </p:nvSpPr>
        <p:spPr>
          <a:xfrm>
            <a:off x="7045427" y="1178238"/>
            <a:ext cx="635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0.73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0.27	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87"/>
          <p:cNvSpPr/>
          <p:nvPr/>
        </p:nvSpPr>
        <p:spPr>
          <a:xfrm>
            <a:off x="6222738" y="1412688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876" name="Google Shape;876;p87"/>
          <p:cNvCxnSpPr/>
          <p:nvPr/>
        </p:nvCxnSpPr>
        <p:spPr>
          <a:xfrm>
            <a:off x="6757650" y="1579487"/>
            <a:ext cx="2877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7" name="Google Shape;87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800" y="1241688"/>
            <a:ext cx="328225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8800" y="1602738"/>
            <a:ext cx="328225" cy="30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87"/>
          <p:cNvSpPr txBox="1"/>
          <p:nvPr/>
        </p:nvSpPr>
        <p:spPr>
          <a:xfrm>
            <a:off x="3423075" y="1076475"/>
            <a:ext cx="16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document embedding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0" name="Google Shape;880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8876" y="1347425"/>
            <a:ext cx="2942177" cy="371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1" name="Google Shape;881;p87"/>
          <p:cNvCxnSpPr>
            <a:endCxn id="875" idx="1"/>
          </p:cNvCxnSpPr>
          <p:nvPr/>
        </p:nvCxnSpPr>
        <p:spPr>
          <a:xfrm>
            <a:off x="4785738" y="1569138"/>
            <a:ext cx="14370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50" y="3127500"/>
            <a:ext cx="52959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8"/>
          <p:cNvSpPr/>
          <p:nvPr/>
        </p:nvSpPr>
        <p:spPr>
          <a:xfrm>
            <a:off x="2333400" y="2392550"/>
            <a:ext cx="5762100" cy="54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neural network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88" name="Google Shape;888;p88"/>
          <p:cNvCxnSpPr/>
          <p:nvPr/>
        </p:nvCxnSpPr>
        <p:spPr>
          <a:xfrm rot="10800000">
            <a:off x="4100175" y="29465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9" name="Google Shape;889;p88"/>
          <p:cNvCxnSpPr/>
          <p:nvPr/>
        </p:nvCxnSpPr>
        <p:spPr>
          <a:xfrm rot="10800000">
            <a:off x="7396800" y="2928075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88"/>
          <p:cNvCxnSpPr/>
          <p:nvPr/>
        </p:nvCxnSpPr>
        <p:spPr>
          <a:xfrm rot="10800000">
            <a:off x="2747400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88"/>
          <p:cNvCxnSpPr/>
          <p:nvPr/>
        </p:nvCxnSpPr>
        <p:spPr>
          <a:xfrm rot="10800000">
            <a:off x="5780875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2" name="Google Shape;892;p88"/>
          <p:cNvCxnSpPr>
            <a:stCxn id="887" idx="0"/>
          </p:cNvCxnSpPr>
          <p:nvPr/>
        </p:nvCxnSpPr>
        <p:spPr>
          <a:xfrm rot="10800000">
            <a:off x="5208150" y="2133950"/>
            <a:ext cx="6300" cy="25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3" name="Google Shape;893;p88"/>
          <p:cNvSpPr txBox="1"/>
          <p:nvPr/>
        </p:nvSpPr>
        <p:spPr>
          <a:xfrm>
            <a:off x="6555425" y="1201475"/>
            <a:ext cx="2880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0.83    positive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0.17	   negative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4" name="Google Shape;89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9225" y="1245700"/>
            <a:ext cx="328225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9225" y="1635850"/>
            <a:ext cx="328225" cy="30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8"/>
          <p:cNvSpPr txBox="1"/>
          <p:nvPr/>
        </p:nvSpPr>
        <p:spPr>
          <a:xfrm>
            <a:off x="184850" y="1441400"/>
            <a:ext cx="2063100" cy="3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can we think of another type of network to process input sequence?</a:t>
            </a:r>
            <a:endParaRPr i="1"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7" name="Google Shape;897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013" y="1069687"/>
            <a:ext cx="534975" cy="1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8"/>
          <p:cNvSpPr/>
          <p:nvPr/>
        </p:nvSpPr>
        <p:spPr>
          <a:xfrm>
            <a:off x="5732750" y="1435925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899" name="Google Shape;899;p88"/>
          <p:cNvCxnSpPr>
            <a:stCxn id="897" idx="3"/>
            <a:endCxn id="898" idx="1"/>
          </p:cNvCxnSpPr>
          <p:nvPr/>
        </p:nvCxnSpPr>
        <p:spPr>
          <a:xfrm>
            <a:off x="5444987" y="16018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0" name="Google Shape;900;p88"/>
          <p:cNvCxnSpPr/>
          <p:nvPr/>
        </p:nvCxnSpPr>
        <p:spPr>
          <a:xfrm>
            <a:off x="6267662" y="16027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1" name="Google Shape;901;p88"/>
          <p:cNvSpPr txBox="1"/>
          <p:nvPr/>
        </p:nvSpPr>
        <p:spPr>
          <a:xfrm>
            <a:off x="3985599" y="1366763"/>
            <a:ext cx="9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document vector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88"/>
          <p:cNvSpPr txBox="1"/>
          <p:nvPr>
            <p:ph type="title"/>
          </p:nvPr>
        </p:nvSpPr>
        <p:spPr>
          <a:xfrm>
            <a:off x="2409025" y="42100"/>
            <a:ext cx="67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sequence encoder </a:t>
            </a:r>
            <a:endParaRPr/>
          </a:p>
        </p:txBody>
      </p:sp>
      <p:sp>
        <p:nvSpPr>
          <p:cNvPr id="908" name="Google Shape;908;p89"/>
          <p:cNvSpPr/>
          <p:nvPr/>
        </p:nvSpPr>
        <p:spPr>
          <a:xfrm>
            <a:off x="5561450" y="4408475"/>
            <a:ext cx="285600" cy="5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9"/>
          <p:cNvSpPr/>
          <p:nvPr/>
        </p:nvSpPr>
        <p:spPr>
          <a:xfrm>
            <a:off x="3671100" y="4793150"/>
            <a:ext cx="1428900" cy="17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89"/>
          <p:cNvSpPr txBox="1"/>
          <p:nvPr>
            <p:ph idx="1" type="body"/>
          </p:nvPr>
        </p:nvSpPr>
        <p:spPr>
          <a:xfrm>
            <a:off x="99150" y="1211350"/>
            <a:ext cx="1980600" cy="3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key operations:</a:t>
            </a:r>
            <a:endParaRPr b="1"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1D convolution filters (different kernel sizes to capture n-grams of varying length)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max pooling over time</a:t>
            </a:r>
            <a:endParaRPr sz="1400"/>
          </a:p>
        </p:txBody>
      </p:sp>
      <p:sp>
        <p:nvSpPr>
          <p:cNvPr id="911" name="Google Shape;911;p89"/>
          <p:cNvSpPr/>
          <p:nvPr/>
        </p:nvSpPr>
        <p:spPr>
          <a:xfrm>
            <a:off x="6363750" y="1211350"/>
            <a:ext cx="1373700" cy="5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89"/>
          <p:cNvSpPr txBox="1"/>
          <p:nvPr/>
        </p:nvSpPr>
        <p:spPr>
          <a:xfrm>
            <a:off x="1374288" y="4750425"/>
            <a:ext cx="7924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adapted from A Sensitivity Analysis of (and Practitioners’ Guide to) Convolutional Neural Networks for Sentence Classification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3" name="Google Shape;91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25" y="1254075"/>
            <a:ext cx="6607095" cy="34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0"/>
          <p:cNvSpPr txBox="1"/>
          <p:nvPr>
            <p:ph type="title"/>
          </p:nvPr>
        </p:nvSpPr>
        <p:spPr>
          <a:xfrm>
            <a:off x="23979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vs CNN as text encoders</a:t>
            </a:r>
            <a:endParaRPr/>
          </a:p>
        </p:txBody>
      </p:sp>
      <p:graphicFrame>
        <p:nvGraphicFramePr>
          <p:cNvPr id="919" name="Google Shape;919;p90"/>
          <p:cNvGraphicFramePr/>
          <p:nvPr/>
        </p:nvGraphicFramePr>
        <p:xfrm>
          <a:off x="318700" y="94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{C73F6C40-6C8B-48CB-A065-519BEAA31CA0}</a:tableStyleId>
              </a:tblPr>
              <a:tblGrid>
                <a:gridCol w="4200400"/>
                <a:gridCol w="4200400"/>
              </a:tblGrid>
              <a:tr h="162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38761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Pros</a:t>
                      </a:r>
                      <a:r>
                        <a:rPr lang="en" sz="1800">
                          <a:solidFill>
                            <a:srgbClr val="134F5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: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can extract </a:t>
                      </a:r>
                      <a:r>
                        <a:rPr b="1"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long-range 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dependencies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00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He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said that no matter what happens,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they will get full support from </a:t>
                      </a:r>
                      <a:r>
                        <a:rPr lang="en" sz="1800" u="sng">
                          <a:solidFill>
                            <a:schemeClr val="dk2"/>
                          </a:solidFill>
                          <a:highlight>
                            <a:srgbClr val="FFFF00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him</a:t>
                      </a:r>
                      <a:endParaRPr sz="1800">
                        <a:highlight>
                          <a:srgbClr val="FFFF00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38761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Pros: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good at extracting </a:t>
                      </a:r>
                      <a:r>
                        <a:rPr b="1"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local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and </a:t>
                      </a:r>
                      <a:r>
                        <a:rPr b="1"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position invariant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features (certain </a:t>
                      </a:r>
                      <a:r>
                        <a:rPr i="1"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phrases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C9DAF8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I really liked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this movie, it was </a:t>
                      </a:r>
                      <a:r>
                        <a:rPr lang="en" sz="1800">
                          <a:highlight>
                            <a:srgbClr val="B4A7D6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very good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, despite all the flaws in writing.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162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Cons: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8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Lato"/>
                        <a:buChar char="-"/>
                      </a:pP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biased towards more recent elements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Cons: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Lato"/>
                        <a:buChar char="-"/>
                      </a:pP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max-pooling over time discards order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Lato"/>
                        <a:buChar char="-"/>
                      </a:pP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finicky to train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920" name="Google Shape;920;p90"/>
          <p:cNvCxnSpPr/>
          <p:nvPr/>
        </p:nvCxnSpPr>
        <p:spPr>
          <a:xfrm rot="10800000">
            <a:off x="703450" y="2108700"/>
            <a:ext cx="26763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90"/>
          <p:cNvSpPr/>
          <p:nvPr/>
        </p:nvSpPr>
        <p:spPr>
          <a:xfrm>
            <a:off x="4572000" y="4508650"/>
            <a:ext cx="4147500" cy="1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1"/>
          <p:cNvSpPr txBox="1"/>
          <p:nvPr>
            <p:ph type="title"/>
          </p:nvPr>
        </p:nvSpPr>
        <p:spPr>
          <a:xfrm>
            <a:off x="2298750" y="200"/>
            <a:ext cx="5640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vs CNN vs self-attention</a:t>
            </a:r>
            <a:endParaRPr/>
          </a:p>
        </p:txBody>
      </p:sp>
      <p:sp>
        <p:nvSpPr>
          <p:cNvPr id="927" name="Google Shape;927;p91"/>
          <p:cNvSpPr txBox="1"/>
          <p:nvPr/>
        </p:nvSpPr>
        <p:spPr>
          <a:xfrm>
            <a:off x="352375" y="2188800"/>
            <a:ext cx="5856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8" name="Google Shape;928;p91"/>
          <p:cNvSpPr txBox="1"/>
          <p:nvPr>
            <p:ph idx="1" type="body"/>
          </p:nvPr>
        </p:nvSpPr>
        <p:spPr>
          <a:xfrm>
            <a:off x="0" y="675525"/>
            <a:ext cx="3906000" cy="4496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RNN (O(Nd</a:t>
            </a:r>
            <a:r>
              <a:rPr baseline="30000" lang="en" sz="1500"/>
              <a:t>2</a:t>
            </a:r>
            <a:r>
              <a:rPr lang="en" sz="1500"/>
              <a:t>)):</a:t>
            </a:r>
            <a:endParaRPr sz="15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+"/>
            </a:pPr>
            <a:r>
              <a:rPr lang="en" sz="1200">
                <a:solidFill>
                  <a:srgbClr val="6AA84F"/>
                </a:solidFill>
              </a:rPr>
              <a:t>long term dependencies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" sz="1200">
                <a:solidFill>
                  <a:srgbClr val="FF0000"/>
                </a:solidFill>
              </a:rPr>
              <a:t>cannot be parallelized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" sz="1200">
                <a:solidFill>
                  <a:srgbClr val="FF0000"/>
                </a:solidFill>
              </a:rPr>
              <a:t>bias towards recent past (due to linear interaction time between distant elements)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CNN (O(kNd</a:t>
            </a:r>
            <a:r>
              <a:rPr baseline="30000" lang="en" sz="1200"/>
              <a:t>2</a:t>
            </a:r>
            <a:r>
              <a:rPr lang="en" sz="1200"/>
              <a:t>)):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+"/>
            </a:pPr>
            <a:r>
              <a:rPr lang="en" sz="1200">
                <a:solidFill>
                  <a:srgbClr val="6AA84F"/>
                </a:solidFill>
              </a:rPr>
              <a:t>local features (n-gram detector)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" sz="1200">
                <a:solidFill>
                  <a:srgbClr val="FF0000"/>
                </a:solidFill>
              </a:rPr>
              <a:t>linear/logarithmic interaction time between distant elements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self-attention (O(N</a:t>
            </a:r>
            <a:r>
              <a:rPr baseline="30000" lang="en" sz="1200"/>
              <a:t>2</a:t>
            </a:r>
            <a:r>
              <a:rPr lang="en" sz="1200"/>
              <a:t>d)):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+"/>
            </a:pPr>
            <a:r>
              <a:rPr lang="en" sz="1200">
                <a:solidFill>
                  <a:srgbClr val="6AA84F"/>
                </a:solidFill>
              </a:rPr>
              <a:t>long term dependencies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+"/>
            </a:pPr>
            <a:r>
              <a:rPr lang="en" sz="1200">
                <a:solidFill>
                  <a:srgbClr val="6AA84F"/>
                </a:solidFill>
              </a:rPr>
              <a:t>equal preference for distant or recent past (constant interaction time)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+"/>
            </a:pPr>
            <a:r>
              <a:rPr lang="en" sz="1200">
                <a:solidFill>
                  <a:srgbClr val="6AA84F"/>
                </a:solidFill>
              </a:rPr>
              <a:t>more interpretable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" sz="1200">
                <a:solidFill>
                  <a:srgbClr val="FF0000"/>
                </a:solidFill>
              </a:rPr>
              <a:t>computation grows quadratically with            sequence length</a:t>
            </a:r>
            <a:endParaRPr sz="12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929" name="Google Shape;92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100" y="995150"/>
            <a:ext cx="5640900" cy="3657537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1"/>
          <p:cNvSpPr txBox="1"/>
          <p:nvPr/>
        </p:nvSpPr>
        <p:spPr>
          <a:xfrm>
            <a:off x="6208375" y="4652675"/>
            <a:ext cx="7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source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architectures recap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00" y="1819475"/>
            <a:ext cx="3061850" cy="165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43" name="Google Shape;143;p20"/>
          <p:cNvSpPr txBox="1"/>
          <p:nvPr/>
        </p:nvSpPr>
        <p:spPr>
          <a:xfrm>
            <a:off x="416475" y="3967650"/>
            <a:ext cx="3191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RNNs, sequence elements are processed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step by step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25" y="1281500"/>
            <a:ext cx="4771923" cy="286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45" name="Google Shape;145;p20"/>
          <p:cNvSpPr txBox="1"/>
          <p:nvPr/>
        </p:nvSpPr>
        <p:spPr>
          <a:xfrm>
            <a:off x="2735650" y="4668525"/>
            <a:ext cx="603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 self-attention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https://towardsdatascience.com/illustrated-self-attention-2d627e33b20a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843637" y="4187875"/>
            <a:ext cx="4984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self-attention, sequence elements are processed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all at once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2"/>
          <p:cNvSpPr txBox="1"/>
          <p:nvPr>
            <p:ph type="title"/>
          </p:nvPr>
        </p:nvSpPr>
        <p:spPr>
          <a:xfrm>
            <a:off x="243350" y="575950"/>
            <a:ext cx="8478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r>
              <a:rPr lang="en" sz="2000"/>
              <a:t>Checkpoint 2 - text classification starting from word embeddings</a:t>
            </a:r>
            <a:endParaRPr sz="2000"/>
          </a:p>
        </p:txBody>
      </p:sp>
      <p:sp>
        <p:nvSpPr>
          <p:cNvPr id="936" name="Google Shape;936;p92"/>
          <p:cNvSpPr txBox="1"/>
          <p:nvPr>
            <p:ph idx="1" type="body"/>
          </p:nvPr>
        </p:nvSpPr>
        <p:spPr>
          <a:xfrm>
            <a:off x="2410100" y="1157525"/>
            <a:ext cx="6612600" cy="3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baseline = MLP over bag of word embeddings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averaging/summing word vectors discards temporal order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RNNs to aggregate word embeddings sequentially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use </a:t>
            </a:r>
            <a:r>
              <a:rPr i="1" lang="en" sz="1400"/>
              <a:t>last</a:t>
            </a:r>
            <a:r>
              <a:rPr i="1" lang="en" sz="1400"/>
              <a:t> hidden state</a:t>
            </a:r>
            <a:r>
              <a:rPr lang="en" sz="1400"/>
              <a:t> to classify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train bidirectional LSTMs and use </a:t>
            </a:r>
            <a:r>
              <a:rPr i="1" lang="en" sz="1400"/>
              <a:t>last hidden states in each direction</a:t>
            </a:r>
            <a:r>
              <a:rPr lang="en" sz="1400"/>
              <a:t> to account for beginning and end of sentence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train bidirectional LSTM+maxpooling to reduce positional bias </a:t>
            </a:r>
            <a:endParaRPr sz="1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1D CNN with maxpooling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capture n-grams that are informative regardless of their position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use self-attention to combine word embeddings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 drawbacks</a:t>
            </a:r>
            <a:endParaRPr/>
          </a:p>
        </p:txBody>
      </p:sp>
      <p:sp>
        <p:nvSpPr>
          <p:cNvPr id="942" name="Google Shape;942;p93"/>
          <p:cNvSpPr txBox="1"/>
          <p:nvPr>
            <p:ph idx="1" type="body"/>
          </p:nvPr>
        </p:nvSpPr>
        <p:spPr>
          <a:xfrm>
            <a:off x="2410100" y="1290975"/>
            <a:ext cx="63216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Sensitive to small differences: </a:t>
            </a:r>
            <a:r>
              <a:rPr b="1" i="1" lang="en"/>
              <a:t>apple</a:t>
            </a:r>
            <a:r>
              <a:rPr lang="en"/>
              <a:t> vs </a:t>
            </a:r>
            <a:r>
              <a:rPr b="1" i="1" lang="en"/>
              <a:t>apples</a:t>
            </a:r>
            <a:endParaRPr b="1" i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handle </a:t>
            </a:r>
            <a:r>
              <a:rPr i="1" lang="en"/>
              <a:t>polysemy</a:t>
            </a:r>
            <a:r>
              <a:rPr lang="en"/>
              <a:t> (</a:t>
            </a:r>
            <a:r>
              <a:rPr b="1" i="1" lang="en"/>
              <a:t>go</a:t>
            </a:r>
            <a:r>
              <a:rPr i="1" lang="en"/>
              <a:t> home</a:t>
            </a:r>
            <a:r>
              <a:rPr lang="en"/>
              <a:t> vs </a:t>
            </a:r>
            <a:r>
              <a:rPr i="1" lang="en"/>
              <a:t>let’s play </a:t>
            </a:r>
            <a:r>
              <a:rPr b="1" i="1" lang="en"/>
              <a:t>go</a:t>
            </a:r>
            <a:r>
              <a:rPr lang="en"/>
              <a:t>):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why they are also called                                                                                 </a:t>
            </a:r>
            <a:r>
              <a:rPr b="1" lang="en">
                <a:solidFill>
                  <a:srgbClr val="FF0000"/>
                </a:solidFill>
              </a:rPr>
              <a:t>static</a:t>
            </a:r>
            <a:r>
              <a:rPr b="1" lang="en"/>
              <a:t> embeddings</a:t>
            </a:r>
            <a:r>
              <a:rPr lang="en"/>
              <a:t> or </a:t>
            </a:r>
            <a:r>
              <a:rPr b="1" lang="en">
                <a:solidFill>
                  <a:srgbClr val="FF0000"/>
                </a:solidFill>
              </a:rPr>
              <a:t>context-free</a:t>
            </a:r>
            <a:r>
              <a:rPr b="1" lang="en"/>
              <a:t> embeddings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represent </a:t>
            </a:r>
            <a:r>
              <a:rPr i="1" lang="en"/>
              <a:t>out-of-vocabulary</a:t>
            </a:r>
            <a:r>
              <a:rPr lang="en"/>
              <a:t> words (</a:t>
            </a:r>
            <a:r>
              <a:rPr b="1" lang="en"/>
              <a:t>fantastik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can be enriched with subword information (character n-grams) (</a:t>
            </a:r>
            <a:r>
              <a:rPr lang="en"/>
              <a:t>Bojanowski et. al 2017)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Encode </a:t>
            </a:r>
            <a:r>
              <a:rPr i="1" lang="en"/>
              <a:t>biases</a:t>
            </a:r>
            <a:r>
              <a:rPr lang="en"/>
              <a:t> found in text: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sim(</a:t>
            </a:r>
            <a:r>
              <a:rPr i="1" lang="en"/>
              <a:t>black</a:t>
            </a:r>
            <a:r>
              <a:rPr lang="en"/>
              <a:t>, </a:t>
            </a:r>
            <a:r>
              <a:rPr i="1" lang="en"/>
              <a:t>criminal</a:t>
            </a:r>
            <a:r>
              <a:rPr lang="en"/>
              <a:t>) &gt; sim(</a:t>
            </a:r>
            <a:r>
              <a:rPr i="1" lang="en"/>
              <a:t>white</a:t>
            </a:r>
            <a:r>
              <a:rPr lang="en"/>
              <a:t>, </a:t>
            </a:r>
            <a:r>
              <a:rPr i="1" lang="en"/>
              <a:t>criminal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</a:t>
            </a:r>
            <a:r>
              <a:rPr lang="en"/>
              <a:t>(</a:t>
            </a:r>
            <a:r>
              <a:rPr i="1" lang="en"/>
              <a:t>man</a:t>
            </a:r>
            <a:r>
              <a:rPr lang="en"/>
              <a:t>, </a:t>
            </a:r>
            <a:r>
              <a:rPr i="1" lang="en"/>
              <a:t>doctor</a:t>
            </a:r>
            <a:r>
              <a:rPr lang="en"/>
              <a:t>) and sim(</a:t>
            </a:r>
            <a:r>
              <a:rPr i="1" lang="en"/>
              <a:t>woman</a:t>
            </a:r>
            <a:r>
              <a:rPr lang="en"/>
              <a:t>, </a:t>
            </a:r>
            <a:r>
              <a:rPr i="1" lang="en"/>
              <a:t>nurse</a:t>
            </a:r>
            <a:r>
              <a:rPr lang="en"/>
              <a:t>) high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50" y="3127500"/>
            <a:ext cx="52959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4"/>
          <p:cNvSpPr/>
          <p:nvPr/>
        </p:nvSpPr>
        <p:spPr>
          <a:xfrm>
            <a:off x="2333400" y="2392550"/>
            <a:ext cx="5762100" cy="54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neural network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9" name="Google Shape;949;p94"/>
          <p:cNvCxnSpPr/>
          <p:nvPr/>
        </p:nvCxnSpPr>
        <p:spPr>
          <a:xfrm rot="10800000">
            <a:off x="4100175" y="29465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94"/>
          <p:cNvCxnSpPr/>
          <p:nvPr/>
        </p:nvCxnSpPr>
        <p:spPr>
          <a:xfrm rot="10800000">
            <a:off x="7396800" y="2928075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1" name="Google Shape;951;p94"/>
          <p:cNvCxnSpPr/>
          <p:nvPr/>
        </p:nvCxnSpPr>
        <p:spPr>
          <a:xfrm rot="10800000">
            <a:off x="2747400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2" name="Google Shape;952;p94"/>
          <p:cNvCxnSpPr/>
          <p:nvPr/>
        </p:nvCxnSpPr>
        <p:spPr>
          <a:xfrm rot="10800000">
            <a:off x="5780875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3" name="Google Shape;953;p94"/>
          <p:cNvCxnSpPr>
            <a:stCxn id="948" idx="0"/>
          </p:cNvCxnSpPr>
          <p:nvPr/>
        </p:nvCxnSpPr>
        <p:spPr>
          <a:xfrm rot="10800000">
            <a:off x="5208150" y="2133950"/>
            <a:ext cx="6300" cy="25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4" name="Google Shape;954;p94"/>
          <p:cNvSpPr txBox="1"/>
          <p:nvPr/>
        </p:nvSpPr>
        <p:spPr>
          <a:xfrm>
            <a:off x="6555425" y="1201475"/>
            <a:ext cx="2880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0.83    positive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0.17	   negative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5" name="Google Shape;95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9225" y="1245700"/>
            <a:ext cx="328225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9225" y="1635850"/>
            <a:ext cx="328225" cy="30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013" y="1069687"/>
            <a:ext cx="534975" cy="1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4"/>
          <p:cNvSpPr/>
          <p:nvPr/>
        </p:nvSpPr>
        <p:spPr>
          <a:xfrm>
            <a:off x="5732750" y="1435925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959" name="Google Shape;959;p94"/>
          <p:cNvCxnSpPr>
            <a:stCxn id="957" idx="3"/>
            <a:endCxn id="958" idx="1"/>
          </p:cNvCxnSpPr>
          <p:nvPr/>
        </p:nvCxnSpPr>
        <p:spPr>
          <a:xfrm>
            <a:off x="5444987" y="16018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0" name="Google Shape;960;p94"/>
          <p:cNvCxnSpPr/>
          <p:nvPr/>
        </p:nvCxnSpPr>
        <p:spPr>
          <a:xfrm>
            <a:off x="6267662" y="16027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1" name="Google Shape;961;p94"/>
          <p:cNvSpPr txBox="1"/>
          <p:nvPr/>
        </p:nvSpPr>
        <p:spPr>
          <a:xfrm>
            <a:off x="3985599" y="1366763"/>
            <a:ext cx="9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document vector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2" name="Google Shape;962;p94"/>
          <p:cNvSpPr txBox="1"/>
          <p:nvPr>
            <p:ph type="title"/>
          </p:nvPr>
        </p:nvSpPr>
        <p:spPr>
          <a:xfrm>
            <a:off x="0" y="10400"/>
            <a:ext cx="866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NN for classification from word embeddings</a:t>
            </a:r>
            <a:endParaRPr sz="2800"/>
          </a:p>
        </p:txBody>
      </p:sp>
      <p:sp>
        <p:nvSpPr>
          <p:cNvPr id="963" name="Google Shape;963;p94"/>
          <p:cNvSpPr txBox="1"/>
          <p:nvPr>
            <p:ph idx="1" type="body"/>
          </p:nvPr>
        </p:nvSpPr>
        <p:spPr>
          <a:xfrm>
            <a:off x="0" y="1069675"/>
            <a:ext cx="2468100" cy="3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‘play’</a:t>
            </a:r>
            <a:r>
              <a:rPr lang="en" sz="1400"/>
              <a:t> can be a </a:t>
            </a:r>
            <a:r>
              <a:rPr i="1" lang="en" sz="1400"/>
              <a:t>verb</a:t>
            </a:r>
            <a:r>
              <a:rPr lang="en" sz="1400"/>
              <a:t> or a </a:t>
            </a:r>
            <a:r>
              <a:rPr i="1" lang="en" sz="1400"/>
              <a:t>noun</a:t>
            </a:r>
            <a:r>
              <a:rPr lang="en" sz="1400"/>
              <a:t> depending on its context, however it is mapped to the same vector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neural network has to: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to </a:t>
            </a:r>
            <a:r>
              <a:rPr i="1" lang="en" sz="1400"/>
              <a:t>disambiguate</a:t>
            </a:r>
            <a:r>
              <a:rPr lang="en" sz="1400"/>
              <a:t> ‘play’/’like’ etc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aggregate</a:t>
            </a:r>
            <a:r>
              <a:rPr lang="en" sz="1400"/>
              <a:t> features into a </a:t>
            </a:r>
            <a:r>
              <a:rPr b="1" lang="en" sz="1400"/>
              <a:t>document vector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4" name="Google Shape;964;p94"/>
          <p:cNvSpPr txBox="1"/>
          <p:nvPr/>
        </p:nvSpPr>
        <p:spPr>
          <a:xfrm>
            <a:off x="7070775" y="4234975"/>
            <a:ext cx="7293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     play</a:t>
            </a:r>
            <a:endParaRPr sz="1200"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5" name="Google Shape;965;p94"/>
          <p:cNvSpPr/>
          <p:nvPr/>
        </p:nvSpPr>
        <p:spPr>
          <a:xfrm>
            <a:off x="2415750" y="4544250"/>
            <a:ext cx="4655100" cy="17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94"/>
          <p:cNvSpPr/>
          <p:nvPr/>
        </p:nvSpPr>
        <p:spPr>
          <a:xfrm>
            <a:off x="7800075" y="4500050"/>
            <a:ext cx="1356900" cy="17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94"/>
          <p:cNvSpPr/>
          <p:nvPr/>
        </p:nvSpPr>
        <p:spPr>
          <a:xfrm>
            <a:off x="7166025" y="4322275"/>
            <a:ext cx="558000" cy="222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5"/>
          <p:cNvSpPr txBox="1"/>
          <p:nvPr>
            <p:ph type="title"/>
          </p:nvPr>
        </p:nvSpPr>
        <p:spPr>
          <a:xfrm>
            <a:off x="0" y="-2370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Transfer</a:t>
            </a:r>
            <a:r>
              <a:rPr lang="en" sz="2400"/>
              <a:t> deep features in </a:t>
            </a:r>
            <a:r>
              <a:rPr lang="en" sz="2400"/>
              <a:t>CV vs NLP</a:t>
            </a:r>
            <a:endParaRPr sz="2400"/>
          </a:p>
        </p:txBody>
      </p:sp>
      <p:pic>
        <p:nvPicPr>
          <p:cNvPr id="973" name="Google Shape;9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075" y="3167825"/>
            <a:ext cx="1346650" cy="7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350" y="2278050"/>
            <a:ext cx="1385275" cy="7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975" y="1362102"/>
            <a:ext cx="1346650" cy="81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3850" y="4191519"/>
            <a:ext cx="1295099" cy="86418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5"/>
          <p:cNvSpPr txBox="1"/>
          <p:nvPr/>
        </p:nvSpPr>
        <p:spPr>
          <a:xfrm>
            <a:off x="360500" y="3111425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low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8" name="Google Shape;978;p95"/>
          <p:cNvSpPr txBox="1"/>
          <p:nvPr/>
        </p:nvSpPr>
        <p:spPr>
          <a:xfrm>
            <a:off x="360500" y="2278413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mid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9" name="Google Shape;979;p95"/>
          <p:cNvSpPr txBox="1"/>
          <p:nvPr/>
        </p:nvSpPr>
        <p:spPr>
          <a:xfrm>
            <a:off x="360500" y="1445413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high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0" name="Google Shape;980;p95"/>
          <p:cNvSpPr/>
          <p:nvPr/>
        </p:nvSpPr>
        <p:spPr>
          <a:xfrm>
            <a:off x="5756348" y="3156362"/>
            <a:ext cx="2014600" cy="787175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95"/>
          <p:cNvSpPr txBox="1"/>
          <p:nvPr/>
        </p:nvSpPr>
        <p:spPr>
          <a:xfrm>
            <a:off x="5458225" y="4125275"/>
            <a:ext cx="2451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2" name="Google Shape;982;p95"/>
          <p:cNvSpPr txBox="1"/>
          <p:nvPr/>
        </p:nvSpPr>
        <p:spPr>
          <a:xfrm>
            <a:off x="5144700" y="4523625"/>
            <a:ext cx="3237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students opened their books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83" name="Google Shape;983;p95"/>
          <p:cNvCxnSpPr>
            <a:stCxn id="976" idx="0"/>
            <a:endCxn id="973" idx="2"/>
          </p:cNvCxnSpPr>
          <p:nvPr/>
        </p:nvCxnSpPr>
        <p:spPr>
          <a:xfrm rot="10800000">
            <a:off x="3011399" y="3958719"/>
            <a:ext cx="0" cy="232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84" name="Google Shape;984;p95"/>
          <p:cNvCxnSpPr>
            <a:stCxn id="982" idx="0"/>
            <a:endCxn id="980" idx="4"/>
          </p:cNvCxnSpPr>
          <p:nvPr/>
        </p:nvCxnSpPr>
        <p:spPr>
          <a:xfrm rot="10800000">
            <a:off x="6763650" y="3943425"/>
            <a:ext cx="0" cy="5802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5" name="Google Shape;985;p95"/>
          <p:cNvSpPr txBox="1"/>
          <p:nvPr/>
        </p:nvSpPr>
        <p:spPr>
          <a:xfrm>
            <a:off x="5955813" y="311841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students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6" name="Google Shape;986;p95"/>
          <p:cNvSpPr txBox="1"/>
          <p:nvPr/>
        </p:nvSpPr>
        <p:spPr>
          <a:xfrm>
            <a:off x="6161413" y="294877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books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7" name="Google Shape;987;p95"/>
          <p:cNvSpPr txBox="1"/>
          <p:nvPr/>
        </p:nvSpPr>
        <p:spPr>
          <a:xfrm>
            <a:off x="6890163" y="276816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opened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8" name="Google Shape;988;p95"/>
          <p:cNvSpPr txBox="1"/>
          <p:nvPr/>
        </p:nvSpPr>
        <p:spPr>
          <a:xfrm>
            <a:off x="6797488" y="3349450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their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89" name="Google Shape;989;p95"/>
          <p:cNvCxnSpPr/>
          <p:nvPr/>
        </p:nvCxnSpPr>
        <p:spPr>
          <a:xfrm flipH="1" rot="10800000">
            <a:off x="166700" y="3026025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95"/>
          <p:cNvCxnSpPr/>
          <p:nvPr/>
        </p:nvCxnSpPr>
        <p:spPr>
          <a:xfrm flipH="1" rot="10800000">
            <a:off x="166700" y="2135163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95"/>
          <p:cNvCxnSpPr/>
          <p:nvPr/>
        </p:nvCxnSpPr>
        <p:spPr>
          <a:xfrm flipH="1" rot="10800000">
            <a:off x="166700" y="1244325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92" name="Google Shape;992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950" y="637450"/>
            <a:ext cx="1170439" cy="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8425" y="637463"/>
            <a:ext cx="1170439" cy="48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4" name="Google Shape;994;p95"/>
          <p:cNvCxnSpPr>
            <a:stCxn id="995" idx="0"/>
            <a:endCxn id="993" idx="2"/>
          </p:cNvCxnSpPr>
          <p:nvPr/>
        </p:nvCxnSpPr>
        <p:spPr>
          <a:xfrm rot="10800000">
            <a:off x="6763645" y="1118363"/>
            <a:ext cx="0" cy="316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6" name="Google Shape;996;p95"/>
          <p:cNvCxnSpPr>
            <a:stCxn id="975" idx="0"/>
            <a:endCxn id="992" idx="2"/>
          </p:cNvCxnSpPr>
          <p:nvPr/>
        </p:nvCxnSpPr>
        <p:spPr>
          <a:xfrm flipH="1" rot="10800000">
            <a:off x="3024300" y="1118202"/>
            <a:ext cx="12900" cy="243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97" name="Google Shape;997;p95"/>
          <p:cNvCxnSpPr/>
          <p:nvPr/>
        </p:nvCxnSpPr>
        <p:spPr>
          <a:xfrm flipH="1" rot="10800000">
            <a:off x="3036874" y="2109307"/>
            <a:ext cx="600" cy="169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98" name="Google Shape;998;p95"/>
          <p:cNvCxnSpPr/>
          <p:nvPr/>
        </p:nvCxnSpPr>
        <p:spPr>
          <a:xfrm flipH="1" rot="10800000">
            <a:off x="3036874" y="3026032"/>
            <a:ext cx="600" cy="169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99" name="Google Shape;999;p95"/>
          <p:cNvSpPr txBox="1"/>
          <p:nvPr/>
        </p:nvSpPr>
        <p:spPr>
          <a:xfrm>
            <a:off x="7986800" y="3156350"/>
            <a:ext cx="1144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0" name="Google Shape;1000;p95"/>
          <p:cNvSpPr/>
          <p:nvPr/>
        </p:nvSpPr>
        <p:spPr>
          <a:xfrm>
            <a:off x="5755898" y="2233212"/>
            <a:ext cx="2014600" cy="787175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5"/>
          <p:cNvSpPr txBox="1"/>
          <p:nvPr/>
        </p:nvSpPr>
        <p:spPr>
          <a:xfrm>
            <a:off x="6437438" y="242616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their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2" name="Google Shape;1002;p95"/>
          <p:cNvSpPr txBox="1"/>
          <p:nvPr/>
        </p:nvSpPr>
        <p:spPr>
          <a:xfrm>
            <a:off x="6019963" y="223322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students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3" name="Google Shape;1003;p95"/>
          <p:cNvSpPr txBox="1"/>
          <p:nvPr/>
        </p:nvSpPr>
        <p:spPr>
          <a:xfrm>
            <a:off x="6071413" y="206557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books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4" name="Google Shape;1004;p95"/>
          <p:cNvSpPr txBox="1"/>
          <p:nvPr/>
        </p:nvSpPr>
        <p:spPr>
          <a:xfrm>
            <a:off x="6161413" y="1890438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opened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5" name="Google Shape;1005;p95"/>
          <p:cNvSpPr txBox="1"/>
          <p:nvPr/>
        </p:nvSpPr>
        <p:spPr>
          <a:xfrm>
            <a:off x="7940900" y="2174788"/>
            <a:ext cx="11448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contextual 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06" name="Google Shape;1006;p95"/>
          <p:cNvCxnSpPr/>
          <p:nvPr/>
        </p:nvCxnSpPr>
        <p:spPr>
          <a:xfrm flipH="1" rot="10800000">
            <a:off x="6751550" y="1857775"/>
            <a:ext cx="8100" cy="351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7" name="Google Shape;1007;p95"/>
          <p:cNvSpPr txBox="1"/>
          <p:nvPr/>
        </p:nvSpPr>
        <p:spPr>
          <a:xfrm>
            <a:off x="6544975" y="1328613"/>
            <a:ext cx="520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8" name="Google Shape;1008;p95"/>
          <p:cNvSpPr txBox="1"/>
          <p:nvPr/>
        </p:nvSpPr>
        <p:spPr>
          <a:xfrm>
            <a:off x="3861750" y="1272450"/>
            <a:ext cx="13854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9" name="Google Shape;1009;p95"/>
          <p:cNvSpPr/>
          <p:nvPr/>
        </p:nvSpPr>
        <p:spPr>
          <a:xfrm>
            <a:off x="3658950" y="4532325"/>
            <a:ext cx="5139000" cy="92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95"/>
          <p:cNvSpPr/>
          <p:nvPr/>
        </p:nvSpPr>
        <p:spPr>
          <a:xfrm>
            <a:off x="5334275" y="1280100"/>
            <a:ext cx="251100" cy="1756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95"/>
          <p:cNvSpPr txBox="1"/>
          <p:nvPr/>
        </p:nvSpPr>
        <p:spPr>
          <a:xfrm>
            <a:off x="3879138" y="1634475"/>
            <a:ext cx="15480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we’d like to learn these features as well during 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pretraining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6"/>
          <p:cNvSpPr txBox="1"/>
          <p:nvPr>
            <p:ph type="title"/>
          </p:nvPr>
        </p:nvSpPr>
        <p:spPr>
          <a:xfrm>
            <a:off x="24383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 types</a:t>
            </a:r>
            <a:endParaRPr/>
          </a:p>
        </p:txBody>
      </p:sp>
      <p:sp>
        <p:nvSpPr>
          <p:cNvPr id="1017" name="Google Shape;1017;p96"/>
          <p:cNvSpPr txBox="1"/>
          <p:nvPr>
            <p:ph idx="1" type="body"/>
          </p:nvPr>
        </p:nvSpPr>
        <p:spPr>
          <a:xfrm>
            <a:off x="190331" y="1303675"/>
            <a:ext cx="315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b="1" i="1" lang="en">
                <a:solidFill>
                  <a:srgbClr val="595959"/>
                </a:solidFill>
              </a:rPr>
              <a:t>context-free</a:t>
            </a:r>
            <a:r>
              <a:rPr lang="en">
                <a:solidFill>
                  <a:srgbClr val="595959"/>
                </a:solidFill>
              </a:rPr>
              <a:t>: each word has </a:t>
            </a:r>
            <a:r>
              <a:rPr lang="en" u="sng">
                <a:solidFill>
                  <a:srgbClr val="595959"/>
                </a:solidFill>
              </a:rPr>
              <a:t>a single, static embedding</a:t>
            </a:r>
            <a:r>
              <a:rPr lang="en">
                <a:solidFill>
                  <a:srgbClr val="595959"/>
                </a:solidFill>
              </a:rPr>
              <a:t>, regardless of the word’s </a:t>
            </a:r>
            <a:r>
              <a:rPr lang="en">
                <a:solidFill>
                  <a:srgbClr val="595959"/>
                </a:solidFill>
                <a:highlight>
                  <a:srgbClr val="F4CCCC"/>
                </a:highlight>
              </a:rPr>
              <a:t>context</a:t>
            </a:r>
            <a:endParaRPr>
              <a:solidFill>
                <a:srgbClr val="595959"/>
              </a:solidFill>
              <a:highlight>
                <a:srgbClr val="F4CCCC"/>
              </a:highlight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600"/>
              </a:spcAft>
              <a:buClr>
                <a:srgbClr val="595959"/>
              </a:buClr>
              <a:buSzPts val="1800"/>
              <a:buChar char="●"/>
            </a:pPr>
            <a:r>
              <a:rPr b="1" i="1" lang="en">
                <a:solidFill>
                  <a:srgbClr val="595959"/>
                </a:solidFill>
              </a:rPr>
              <a:t>contextual</a:t>
            </a:r>
            <a:r>
              <a:rPr lang="en">
                <a:solidFill>
                  <a:srgbClr val="595959"/>
                </a:solidFill>
              </a:rPr>
              <a:t>: each word has </a:t>
            </a:r>
            <a:r>
              <a:rPr lang="en" u="sng">
                <a:solidFill>
                  <a:srgbClr val="595959"/>
                </a:solidFill>
              </a:rPr>
              <a:t>different embeddings</a:t>
            </a:r>
            <a:r>
              <a:rPr lang="en">
                <a:solidFill>
                  <a:srgbClr val="595959"/>
                </a:solidFill>
              </a:rPr>
              <a:t>, depending on the word’s </a:t>
            </a:r>
            <a:r>
              <a:rPr lang="en">
                <a:solidFill>
                  <a:srgbClr val="595959"/>
                </a:solidFill>
                <a:highlight>
                  <a:srgbClr val="F4CCCC"/>
                </a:highlight>
              </a:rPr>
              <a:t>context</a:t>
            </a:r>
            <a:endParaRPr/>
          </a:p>
        </p:txBody>
      </p:sp>
      <p:pic>
        <p:nvPicPr>
          <p:cNvPr id="1018" name="Google Shape;101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48" y="1211350"/>
            <a:ext cx="4603450" cy="36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7"/>
          <p:cNvSpPr/>
          <p:nvPr/>
        </p:nvSpPr>
        <p:spPr>
          <a:xfrm>
            <a:off x="3651750" y="1567675"/>
            <a:ext cx="3111900" cy="1724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future from past: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I wonder what to say ____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Fill-in-the-blank: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I feel like ____ is missing</a:t>
            </a:r>
            <a:endParaRPr/>
          </a:p>
        </p:txBody>
      </p:sp>
      <p:sp>
        <p:nvSpPr>
          <p:cNvPr id="1024" name="Google Shape;1024;p97"/>
          <p:cNvSpPr txBox="1"/>
          <p:nvPr/>
        </p:nvSpPr>
        <p:spPr>
          <a:xfrm>
            <a:off x="2415750" y="128725"/>
            <a:ext cx="5393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Recipe for </a:t>
            </a:r>
            <a:r>
              <a:rPr b="1" i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contextual word embeddings</a:t>
            </a:r>
            <a:endParaRPr b="1" i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5" name="Google Shape;1025;p97"/>
          <p:cNvSpPr txBox="1"/>
          <p:nvPr/>
        </p:nvSpPr>
        <p:spPr>
          <a:xfrm>
            <a:off x="4000075" y="1176423"/>
            <a:ext cx="2643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self-supervised tasks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ini pentru wikipedia" id="1026" name="Google Shape;102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25" y="1767356"/>
            <a:ext cx="1448450" cy="1325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97"/>
          <p:cNvSpPr txBox="1"/>
          <p:nvPr/>
        </p:nvSpPr>
        <p:spPr>
          <a:xfrm>
            <a:off x="7109300" y="1190275"/>
            <a:ext cx="1393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lots of data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8" name="Google Shape;102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13" y="2805537"/>
            <a:ext cx="2013050" cy="1326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029" name="Google Shape;102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425" y="1075763"/>
            <a:ext cx="2897676" cy="137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030" name="Google Shape;1030;p97"/>
          <p:cNvSpPr/>
          <p:nvPr/>
        </p:nvSpPr>
        <p:spPr>
          <a:xfrm>
            <a:off x="269600" y="841313"/>
            <a:ext cx="3202200" cy="3623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7"/>
          <p:cNvSpPr txBox="1"/>
          <p:nvPr/>
        </p:nvSpPr>
        <p:spPr>
          <a:xfrm>
            <a:off x="359900" y="2451650"/>
            <a:ext cx="3111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based on recurrent networks (ELMo)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2" name="Google Shape;1032;p97"/>
          <p:cNvSpPr txBox="1"/>
          <p:nvPr/>
        </p:nvSpPr>
        <p:spPr>
          <a:xfrm>
            <a:off x="632875" y="4131938"/>
            <a:ext cx="2512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based on Transformer (BERT)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3" name="Google Shape;1033;p97"/>
          <p:cNvSpPr/>
          <p:nvPr/>
        </p:nvSpPr>
        <p:spPr>
          <a:xfrm>
            <a:off x="6943600" y="1567663"/>
            <a:ext cx="1745400" cy="166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7"/>
          <p:cNvSpPr txBox="1"/>
          <p:nvPr/>
        </p:nvSpPr>
        <p:spPr>
          <a:xfrm>
            <a:off x="1008775" y="446525"/>
            <a:ext cx="1556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architectures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</a:t>
            </a:r>
            <a:r>
              <a:rPr lang="en"/>
              <a:t> hidden states revisited</a:t>
            </a:r>
            <a:endParaRPr/>
          </a:p>
        </p:txBody>
      </p:sp>
      <p:sp>
        <p:nvSpPr>
          <p:cNvPr id="1040" name="Google Shape;1040;p98"/>
          <p:cNvSpPr txBox="1"/>
          <p:nvPr>
            <p:ph idx="1" type="body"/>
          </p:nvPr>
        </p:nvSpPr>
        <p:spPr>
          <a:xfrm>
            <a:off x="0" y="1060200"/>
            <a:ext cx="3122400" cy="4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each hidden state h</a:t>
            </a:r>
            <a:r>
              <a:rPr baseline="-25000" lang="en" sz="1500"/>
              <a:t>t</a:t>
            </a:r>
            <a:r>
              <a:rPr lang="en" sz="1500"/>
              <a:t> can be seen as: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document embedding</a:t>
            </a:r>
            <a:r>
              <a:rPr lang="en" sz="1500"/>
              <a:t> for the ‘document’ d=[x</a:t>
            </a:r>
            <a:r>
              <a:rPr baseline="-25000" lang="en" sz="1500"/>
              <a:t>1</a:t>
            </a:r>
            <a:r>
              <a:rPr lang="en" sz="1500"/>
              <a:t>, x</a:t>
            </a:r>
            <a:r>
              <a:rPr baseline="-25000" lang="en" sz="1500"/>
              <a:t>2</a:t>
            </a:r>
            <a:r>
              <a:rPr lang="en" sz="1500"/>
              <a:t>, …, x</a:t>
            </a:r>
            <a:r>
              <a:rPr baseline="-25000" lang="en" sz="1500"/>
              <a:t>t</a:t>
            </a:r>
            <a:r>
              <a:rPr lang="en" sz="1500"/>
              <a:t>]</a:t>
            </a:r>
            <a:endParaRPr baseline="-25000" sz="1500"/>
          </a:p>
          <a:p>
            <a:pPr indent="-323850" lvl="0" marL="457200" rtl="0" algn="l">
              <a:spcBef>
                <a:spcPts val="1000"/>
              </a:spcBef>
              <a:spcAft>
                <a:spcPts val="1600"/>
              </a:spcAft>
              <a:buSzPts val="1500"/>
              <a:buChar char="●"/>
            </a:pPr>
            <a:r>
              <a:rPr i="1" lang="en" sz="1500"/>
              <a:t>contextual</a:t>
            </a:r>
            <a:r>
              <a:rPr lang="en" sz="1500"/>
              <a:t> </a:t>
            </a:r>
            <a:r>
              <a:rPr b="1" lang="en" sz="1500"/>
              <a:t>word embedding</a:t>
            </a:r>
            <a:r>
              <a:rPr lang="en" sz="1500"/>
              <a:t> of x</a:t>
            </a:r>
            <a:r>
              <a:rPr baseline="-25000" lang="en" sz="1500"/>
              <a:t>t</a:t>
            </a:r>
            <a:r>
              <a:rPr lang="en" sz="1500"/>
              <a:t>  (embedding of x</a:t>
            </a:r>
            <a:r>
              <a:rPr baseline="-25000" lang="en" sz="1500"/>
              <a:t>t</a:t>
            </a:r>
            <a:r>
              <a:rPr lang="en" sz="1500"/>
              <a:t> that takes into account its             </a:t>
            </a:r>
            <a:r>
              <a:rPr i="1" lang="en" sz="1500"/>
              <a:t>left context</a:t>
            </a:r>
            <a:r>
              <a:rPr lang="en" sz="1500"/>
              <a:t> x</a:t>
            </a:r>
            <a:r>
              <a:rPr baseline="-25000" lang="en" sz="1500"/>
              <a:t>1</a:t>
            </a:r>
            <a:r>
              <a:rPr lang="en" sz="1500"/>
              <a:t>, x</a:t>
            </a:r>
            <a:r>
              <a:rPr baseline="-25000" lang="en" sz="1500"/>
              <a:t>2</a:t>
            </a:r>
            <a:r>
              <a:rPr lang="en" sz="1500"/>
              <a:t>, …, x</a:t>
            </a:r>
            <a:r>
              <a:rPr baseline="-25000" lang="en" sz="1500"/>
              <a:t>t-1</a:t>
            </a:r>
            <a:r>
              <a:rPr lang="en" sz="1500"/>
              <a:t>)</a:t>
            </a:r>
            <a:endParaRPr sz="1500"/>
          </a:p>
        </p:txBody>
      </p:sp>
      <p:sp>
        <p:nvSpPr>
          <p:cNvPr id="1041" name="Google Shape;1041;p98"/>
          <p:cNvSpPr txBox="1"/>
          <p:nvPr/>
        </p:nvSpPr>
        <p:spPr>
          <a:xfrm>
            <a:off x="5603900" y="4150725"/>
            <a:ext cx="582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source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042" name="Google Shape;104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400" y="1395800"/>
            <a:ext cx="5544989" cy="27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hidden states</a:t>
            </a:r>
            <a:endParaRPr/>
          </a:p>
        </p:txBody>
      </p:sp>
      <p:sp>
        <p:nvSpPr>
          <p:cNvPr id="1048" name="Google Shape;1048;p99"/>
          <p:cNvSpPr txBox="1"/>
          <p:nvPr>
            <p:ph idx="1" type="body"/>
          </p:nvPr>
        </p:nvSpPr>
        <p:spPr>
          <a:xfrm>
            <a:off x="0" y="1060200"/>
            <a:ext cx="2932200" cy="4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hidden state h</a:t>
            </a:r>
            <a:r>
              <a:rPr baseline="-25000" lang="en" sz="1500"/>
              <a:t>3</a:t>
            </a:r>
            <a:endParaRPr baseline="-25000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i="1" lang="en" sz="1500"/>
              <a:t>document embedding</a:t>
            </a:r>
            <a:r>
              <a:rPr lang="en" sz="1500"/>
              <a:t> of ‘What time is’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1600"/>
              </a:spcAft>
              <a:buSzPts val="1500"/>
              <a:buChar char="●"/>
            </a:pPr>
            <a:r>
              <a:rPr i="1" lang="en" sz="1500"/>
              <a:t>contextual</a:t>
            </a:r>
            <a:r>
              <a:rPr lang="en" sz="1500"/>
              <a:t> </a:t>
            </a:r>
            <a:r>
              <a:rPr b="1" lang="en" sz="1500"/>
              <a:t>word embedding</a:t>
            </a:r>
            <a:r>
              <a:rPr lang="en" sz="1500"/>
              <a:t> of </a:t>
            </a:r>
            <a:r>
              <a:rPr b="1" lang="en" sz="1500"/>
              <a:t>‘</a:t>
            </a:r>
            <a:r>
              <a:rPr b="1" lang="en" sz="1500">
                <a:solidFill>
                  <a:srgbClr val="DBBC7D"/>
                </a:solidFill>
              </a:rPr>
              <a:t>is</a:t>
            </a:r>
            <a:r>
              <a:rPr b="1" lang="en" sz="1500"/>
              <a:t>’</a:t>
            </a:r>
            <a:r>
              <a:rPr lang="en" sz="1500"/>
              <a:t> (made from the           </a:t>
            </a:r>
            <a:r>
              <a:rPr i="1" lang="en" sz="1500"/>
              <a:t>static word embedding</a:t>
            </a:r>
            <a:r>
              <a:rPr lang="en" sz="1500"/>
              <a:t> of </a:t>
            </a:r>
            <a:r>
              <a:rPr b="1" lang="en" sz="1500"/>
              <a:t>‘</a:t>
            </a:r>
            <a:r>
              <a:rPr b="1" lang="en" sz="1500">
                <a:solidFill>
                  <a:srgbClr val="DBBC7D"/>
                </a:solidFill>
              </a:rPr>
              <a:t>is</a:t>
            </a:r>
            <a:r>
              <a:rPr b="1" lang="en" sz="1500"/>
              <a:t>’</a:t>
            </a:r>
            <a:r>
              <a:rPr lang="en" sz="1500"/>
              <a:t> and the </a:t>
            </a:r>
            <a:r>
              <a:rPr i="1" lang="en" sz="1500"/>
              <a:t>document embedding</a:t>
            </a:r>
            <a:r>
              <a:rPr lang="en" sz="1500"/>
              <a:t> of ‘What time’)</a:t>
            </a:r>
            <a:endParaRPr sz="1500"/>
          </a:p>
        </p:txBody>
      </p:sp>
      <p:pic>
        <p:nvPicPr>
          <p:cNvPr id="1049" name="Google Shape;104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38" y="1143625"/>
            <a:ext cx="526525" cy="5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400" y="1395800"/>
            <a:ext cx="5544989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99"/>
          <p:cNvSpPr txBox="1"/>
          <p:nvPr/>
        </p:nvSpPr>
        <p:spPr>
          <a:xfrm>
            <a:off x="5603900" y="4150725"/>
            <a:ext cx="582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source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hidden states</a:t>
            </a:r>
            <a:endParaRPr/>
          </a:p>
        </p:txBody>
      </p:sp>
      <p:pic>
        <p:nvPicPr>
          <p:cNvPr id="1057" name="Google Shape;10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400" y="1395800"/>
            <a:ext cx="5544989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00"/>
          <p:cNvSpPr txBox="1"/>
          <p:nvPr/>
        </p:nvSpPr>
        <p:spPr>
          <a:xfrm>
            <a:off x="5603900" y="4150725"/>
            <a:ext cx="582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" sz="1000"/>
              <a:t> </a:t>
            </a:r>
            <a:endParaRPr sz="1000"/>
          </a:p>
        </p:txBody>
      </p:sp>
      <p:sp>
        <p:nvSpPr>
          <p:cNvPr id="1059" name="Google Shape;1059;p100"/>
          <p:cNvSpPr txBox="1"/>
          <p:nvPr>
            <p:ph idx="1" type="body"/>
          </p:nvPr>
        </p:nvSpPr>
        <p:spPr>
          <a:xfrm>
            <a:off x="0" y="1060200"/>
            <a:ext cx="3321600" cy="4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contextual word embeddings:</a:t>
            </a:r>
            <a:endParaRPr baseline="-25000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</a:t>
            </a:r>
            <a:r>
              <a:rPr baseline="-25000" lang="en" sz="1500"/>
              <a:t>1</a:t>
            </a:r>
            <a:r>
              <a:rPr lang="en" sz="1500"/>
              <a:t>- contextual embedding of </a:t>
            </a:r>
            <a:r>
              <a:rPr b="1" lang="en" sz="1500">
                <a:solidFill>
                  <a:srgbClr val="3C4043"/>
                </a:solidFill>
              </a:rPr>
              <a:t>‘What’</a:t>
            </a:r>
            <a:endParaRPr b="1" baseline="-25000" sz="1500">
              <a:solidFill>
                <a:srgbClr val="3C4043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</a:t>
            </a:r>
            <a:r>
              <a:rPr baseline="-25000" lang="en" sz="1500"/>
              <a:t>2</a:t>
            </a:r>
            <a:r>
              <a:rPr lang="en" sz="1500"/>
              <a:t>- emb. of </a:t>
            </a:r>
            <a:r>
              <a:rPr b="1" lang="en" sz="1500">
                <a:solidFill>
                  <a:srgbClr val="38761D"/>
                </a:solidFill>
              </a:rPr>
              <a:t>‘time’ </a:t>
            </a:r>
            <a:r>
              <a:rPr lang="en" sz="1500">
                <a:solidFill>
                  <a:srgbClr val="595959"/>
                </a:solidFill>
              </a:rPr>
              <a:t>(that knows about </a:t>
            </a:r>
            <a:r>
              <a:rPr b="1" lang="en" sz="1500">
                <a:solidFill>
                  <a:srgbClr val="595959"/>
                </a:solidFill>
              </a:rPr>
              <a:t>‘What’</a:t>
            </a:r>
            <a:r>
              <a:rPr lang="en" sz="1500">
                <a:solidFill>
                  <a:srgbClr val="595959"/>
                </a:solidFill>
              </a:rPr>
              <a:t>)</a:t>
            </a:r>
            <a:endParaRPr baseline="-25000"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</a:t>
            </a:r>
            <a:r>
              <a:rPr baseline="-25000" lang="en" sz="1500"/>
              <a:t>3</a:t>
            </a:r>
            <a:r>
              <a:rPr lang="en" sz="1500"/>
              <a:t>- emb. of </a:t>
            </a:r>
            <a:r>
              <a:rPr b="1" lang="en" sz="1500">
                <a:solidFill>
                  <a:srgbClr val="F1C232"/>
                </a:solidFill>
              </a:rPr>
              <a:t>‘is’ </a:t>
            </a:r>
            <a:r>
              <a:rPr lang="en" sz="1500">
                <a:solidFill>
                  <a:srgbClr val="595959"/>
                </a:solidFill>
              </a:rPr>
              <a:t>(that knows about </a:t>
            </a:r>
            <a:r>
              <a:rPr b="1" lang="en" sz="1500">
                <a:solidFill>
                  <a:srgbClr val="595959"/>
                </a:solidFill>
              </a:rPr>
              <a:t>‘What’ </a:t>
            </a:r>
            <a:r>
              <a:rPr lang="en" sz="1500">
                <a:solidFill>
                  <a:srgbClr val="595959"/>
                </a:solidFill>
              </a:rPr>
              <a:t>and </a:t>
            </a:r>
            <a:r>
              <a:rPr b="1" lang="en" sz="1500">
                <a:solidFill>
                  <a:srgbClr val="38761D"/>
                </a:solidFill>
              </a:rPr>
              <a:t>‘time’ </a:t>
            </a:r>
            <a:r>
              <a:rPr lang="en" sz="1500">
                <a:solidFill>
                  <a:srgbClr val="595959"/>
                </a:solidFill>
              </a:rPr>
              <a:t>)</a:t>
            </a:r>
            <a:endParaRPr b="1" baseline="-25000" sz="1500">
              <a:solidFill>
                <a:srgbClr val="F1C232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</a:t>
            </a:r>
            <a:r>
              <a:rPr baseline="-25000" lang="en" sz="1500"/>
              <a:t>4</a:t>
            </a:r>
            <a:r>
              <a:rPr lang="en" sz="1500"/>
              <a:t>- emb. of </a:t>
            </a:r>
            <a:r>
              <a:rPr b="1" lang="en" sz="1500">
                <a:solidFill>
                  <a:srgbClr val="E69138"/>
                </a:solidFill>
              </a:rPr>
              <a:t>‘it’ </a:t>
            </a:r>
            <a:r>
              <a:rPr lang="en" sz="1500">
                <a:solidFill>
                  <a:srgbClr val="595959"/>
                </a:solidFill>
              </a:rPr>
              <a:t>(that knows about </a:t>
            </a:r>
            <a:r>
              <a:rPr b="1" lang="en" sz="1500">
                <a:solidFill>
                  <a:srgbClr val="595959"/>
                </a:solidFill>
              </a:rPr>
              <a:t>‘What’, </a:t>
            </a:r>
            <a:r>
              <a:rPr b="1" lang="en" sz="1500">
                <a:solidFill>
                  <a:srgbClr val="38761D"/>
                </a:solidFill>
              </a:rPr>
              <a:t>‘time’ </a:t>
            </a:r>
            <a:r>
              <a:rPr lang="en" sz="1500">
                <a:solidFill>
                  <a:schemeClr val="lt2"/>
                </a:solidFill>
              </a:rPr>
              <a:t>and</a:t>
            </a:r>
            <a:r>
              <a:rPr b="1" lang="en" sz="1500">
                <a:solidFill>
                  <a:srgbClr val="38761D"/>
                </a:solidFill>
              </a:rPr>
              <a:t> </a:t>
            </a:r>
            <a:r>
              <a:rPr b="1" lang="en" sz="1500">
                <a:solidFill>
                  <a:srgbClr val="F1C232"/>
                </a:solidFill>
              </a:rPr>
              <a:t>‘is’ </a:t>
            </a:r>
            <a:r>
              <a:rPr lang="en" sz="1500">
                <a:solidFill>
                  <a:srgbClr val="595959"/>
                </a:solidFill>
              </a:rPr>
              <a:t>)</a:t>
            </a:r>
            <a:endParaRPr b="1" baseline="-25000" sz="1500">
              <a:solidFill>
                <a:srgbClr val="E69138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</a:t>
            </a:r>
            <a:r>
              <a:rPr baseline="-25000" lang="en" sz="1500"/>
              <a:t>5</a:t>
            </a:r>
            <a:r>
              <a:rPr lang="en" sz="1500"/>
              <a:t>- emb. of ‘</a:t>
            </a:r>
            <a:r>
              <a:rPr b="1" lang="en" sz="1500">
                <a:solidFill>
                  <a:srgbClr val="FF0000"/>
                </a:solidFill>
              </a:rPr>
              <a:t>?</a:t>
            </a:r>
            <a:r>
              <a:rPr lang="en" sz="1500"/>
              <a:t>’</a:t>
            </a:r>
            <a:r>
              <a:rPr lang="en" sz="1500">
                <a:solidFill>
                  <a:srgbClr val="595959"/>
                </a:solidFill>
              </a:rPr>
              <a:t>(that knows about </a:t>
            </a:r>
            <a:r>
              <a:rPr b="1" lang="en" sz="1500">
                <a:solidFill>
                  <a:srgbClr val="595959"/>
                </a:solidFill>
              </a:rPr>
              <a:t>‘What’, </a:t>
            </a:r>
            <a:r>
              <a:rPr b="1" lang="en" sz="1500">
                <a:solidFill>
                  <a:srgbClr val="38761D"/>
                </a:solidFill>
              </a:rPr>
              <a:t>‘time’, </a:t>
            </a:r>
            <a:r>
              <a:rPr b="1" lang="en" sz="1500">
                <a:solidFill>
                  <a:srgbClr val="F1C232"/>
                </a:solidFill>
              </a:rPr>
              <a:t>‘is’ </a:t>
            </a:r>
            <a:r>
              <a:rPr lang="en" sz="1500">
                <a:solidFill>
                  <a:schemeClr val="lt2"/>
                </a:solidFill>
              </a:rPr>
              <a:t>and</a:t>
            </a:r>
            <a:r>
              <a:rPr b="1" lang="en" sz="1500">
                <a:solidFill>
                  <a:srgbClr val="F1C232"/>
                </a:solidFill>
              </a:rPr>
              <a:t> </a:t>
            </a:r>
            <a:r>
              <a:rPr b="1" lang="en" sz="1500">
                <a:solidFill>
                  <a:srgbClr val="E69138"/>
                </a:solidFill>
              </a:rPr>
              <a:t>‘it’</a:t>
            </a:r>
            <a:r>
              <a:rPr lang="en" sz="1500">
                <a:solidFill>
                  <a:srgbClr val="595959"/>
                </a:solidFill>
              </a:rPr>
              <a:t>)</a:t>
            </a:r>
            <a:endParaRPr baseline="-25000"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0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</a:t>
            </a:r>
            <a:endParaRPr/>
          </a:p>
        </p:txBody>
      </p:sp>
      <p:sp>
        <p:nvSpPr>
          <p:cNvPr id="1065" name="Google Shape;1065;p101"/>
          <p:cNvSpPr txBox="1"/>
          <p:nvPr>
            <p:ph idx="1" type="body"/>
          </p:nvPr>
        </p:nvSpPr>
        <p:spPr>
          <a:xfrm>
            <a:off x="1127050" y="1184525"/>
            <a:ext cx="75948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t</a:t>
            </a:r>
            <a:r>
              <a:rPr b="1" lang="en"/>
              <a:t>ask:</a:t>
            </a:r>
            <a:r>
              <a:rPr lang="en"/>
              <a:t> predict the </a:t>
            </a:r>
            <a:r>
              <a:rPr i="1" lang="en"/>
              <a:t>next word</a:t>
            </a:r>
            <a:r>
              <a:rPr lang="en"/>
              <a:t>, given the previous ones</a:t>
            </a:r>
            <a:r>
              <a:rPr lang="en" sz="1600"/>
              <a:t> 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reverse task:</a:t>
            </a:r>
            <a:r>
              <a:rPr lang="en" sz="1600"/>
              <a:t> predict past from future 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6" name="Google Shape;106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650" y="1622275"/>
            <a:ext cx="4725801" cy="16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550" y="3365027"/>
            <a:ext cx="1952000" cy="1163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Spam classification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900" y="1672501"/>
            <a:ext cx="7146617" cy="265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5346825" y="4558100"/>
            <a:ext cx="363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https://jalammar.github.io/illustrated-bert/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2"/>
          <p:cNvSpPr txBox="1"/>
          <p:nvPr>
            <p:ph type="title"/>
          </p:nvPr>
        </p:nvSpPr>
        <p:spPr>
          <a:xfrm>
            <a:off x="415150" y="-455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language model</a:t>
            </a:r>
            <a:endParaRPr/>
          </a:p>
        </p:txBody>
      </p:sp>
      <p:sp>
        <p:nvSpPr>
          <p:cNvPr id="1073" name="Google Shape;1073;p102"/>
          <p:cNvSpPr txBox="1"/>
          <p:nvPr>
            <p:ph idx="1" type="body"/>
          </p:nvPr>
        </p:nvSpPr>
        <p:spPr>
          <a:xfrm>
            <a:off x="415154" y="777250"/>
            <a:ext cx="4385100" cy="3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t=4: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input</a:t>
            </a:r>
            <a:r>
              <a:rPr lang="en"/>
              <a:t>: </a:t>
            </a:r>
            <a:r>
              <a:rPr i="1" lang="en"/>
              <a:t>the, students, opened, their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output</a:t>
            </a:r>
            <a:r>
              <a:rPr lang="en"/>
              <a:t>:  probability distribution over all words in the vocabulary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label</a:t>
            </a:r>
            <a:r>
              <a:rPr lang="en"/>
              <a:t>: </a:t>
            </a:r>
            <a:r>
              <a:rPr i="1" lang="en"/>
              <a:t>laptops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loss</a:t>
            </a:r>
            <a:r>
              <a:rPr lang="en"/>
              <a:t>: </a:t>
            </a:r>
            <a:r>
              <a:rPr i="1" lang="en"/>
              <a:t>-log P(laptops|...)</a:t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4" name="Google Shape;107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300" y="511488"/>
            <a:ext cx="4275700" cy="42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924" y="2619525"/>
            <a:ext cx="1526450" cy="9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2"/>
          <p:cNvSpPr/>
          <p:nvPr/>
        </p:nvSpPr>
        <p:spPr>
          <a:xfrm>
            <a:off x="7648225" y="51150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3"/>
          <p:cNvSpPr txBox="1"/>
          <p:nvPr>
            <p:ph type="title"/>
          </p:nvPr>
        </p:nvSpPr>
        <p:spPr>
          <a:xfrm>
            <a:off x="415150" y="-45575"/>
            <a:ext cx="7233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language model training</a:t>
            </a:r>
            <a:endParaRPr/>
          </a:p>
        </p:txBody>
      </p:sp>
      <p:sp>
        <p:nvSpPr>
          <p:cNvPr id="1082" name="Google Shape;1082;p103"/>
          <p:cNvSpPr txBox="1"/>
          <p:nvPr>
            <p:ph idx="1" type="body"/>
          </p:nvPr>
        </p:nvSpPr>
        <p:spPr>
          <a:xfrm>
            <a:off x="415154" y="777250"/>
            <a:ext cx="4385100" cy="3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loss: </a:t>
            </a:r>
            <a:r>
              <a:rPr lang="en"/>
              <a:t>-log likelihood of correct word over all timesteps: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learns rich representation in hidden states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</a:t>
            </a:r>
            <a:r>
              <a:rPr baseline="30000" lang="en"/>
              <a:t>(3)</a:t>
            </a:r>
            <a:r>
              <a:rPr lang="en"/>
              <a:t> is a </a:t>
            </a:r>
            <a:r>
              <a:rPr b="1" i="1" lang="en"/>
              <a:t>contextual word embedding</a:t>
            </a:r>
            <a:r>
              <a:rPr lang="en"/>
              <a:t> for ‘opened’: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contains information from the              </a:t>
            </a:r>
            <a:r>
              <a:rPr i="1" lang="en"/>
              <a:t>static word embedding</a:t>
            </a:r>
            <a:r>
              <a:rPr lang="en"/>
              <a:t> of ‘opened’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contains information from its </a:t>
            </a:r>
            <a:r>
              <a:rPr b="1" lang="en"/>
              <a:t>left context </a:t>
            </a:r>
            <a:r>
              <a:rPr lang="en"/>
              <a:t>(‘the’, ‘students’) via h</a:t>
            </a:r>
            <a:r>
              <a:rPr baseline="30000" lang="en"/>
              <a:t>(2)</a:t>
            </a:r>
            <a:endParaRPr baseline="300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3" name="Google Shape;108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625" y="777238"/>
            <a:ext cx="4275700" cy="42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425" y="10376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03"/>
          <p:cNvSpPr txBox="1"/>
          <p:nvPr/>
        </p:nvSpPr>
        <p:spPr>
          <a:xfrm>
            <a:off x="4768550" y="734275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86" name="Google Shape;1086;p103"/>
          <p:cNvCxnSpPr/>
          <p:nvPr/>
        </p:nvCxnSpPr>
        <p:spPr>
          <a:xfrm flipH="1" rot="10800000">
            <a:off x="6018100" y="1715525"/>
            <a:ext cx="6300" cy="6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7" name="Google Shape;1087;p103"/>
          <p:cNvCxnSpPr>
            <a:endCxn id="1088" idx="2"/>
          </p:cNvCxnSpPr>
          <p:nvPr/>
        </p:nvCxnSpPr>
        <p:spPr>
          <a:xfrm rot="10800000">
            <a:off x="6834925" y="1956550"/>
            <a:ext cx="7800" cy="418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8" name="Google Shape;1088;p103"/>
          <p:cNvSpPr txBox="1"/>
          <p:nvPr/>
        </p:nvSpPr>
        <p:spPr>
          <a:xfrm>
            <a:off x="6359125" y="15323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9" name="Google Shape;1089;p103"/>
          <p:cNvSpPr txBox="1"/>
          <p:nvPr/>
        </p:nvSpPr>
        <p:spPr>
          <a:xfrm>
            <a:off x="8331750" y="24155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0" name="Google Shape;1090;p103"/>
          <p:cNvCxnSpPr>
            <a:endCxn id="1091" idx="2"/>
          </p:cNvCxnSpPr>
          <p:nvPr/>
        </p:nvCxnSpPr>
        <p:spPr>
          <a:xfrm rot="10800000">
            <a:off x="7666625" y="1956550"/>
            <a:ext cx="6900" cy="393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1" name="Google Shape;1091;p103"/>
          <p:cNvSpPr txBox="1"/>
          <p:nvPr/>
        </p:nvSpPr>
        <p:spPr>
          <a:xfrm>
            <a:off x="7190825" y="15323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2" name="Google Shape;1092;p103"/>
          <p:cNvSpPr/>
          <p:nvPr/>
        </p:nvSpPr>
        <p:spPr>
          <a:xfrm>
            <a:off x="5675625" y="1011675"/>
            <a:ext cx="2982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3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425" y="1477813"/>
            <a:ext cx="3305576" cy="5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04"/>
          <p:cNvSpPr txBox="1"/>
          <p:nvPr>
            <p:ph type="title"/>
          </p:nvPr>
        </p:nvSpPr>
        <p:spPr>
          <a:xfrm>
            <a:off x="446825" y="54050"/>
            <a:ext cx="7233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Bidirectional contextual word embeddings</a:t>
            </a:r>
            <a:endParaRPr sz="2400"/>
          </a:p>
        </p:txBody>
      </p:sp>
      <p:sp>
        <p:nvSpPr>
          <p:cNvPr id="1100" name="Google Shape;1100;p104"/>
          <p:cNvSpPr/>
          <p:nvPr/>
        </p:nvSpPr>
        <p:spPr>
          <a:xfrm>
            <a:off x="5675625" y="1011675"/>
            <a:ext cx="2982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4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04"/>
          <p:cNvSpPr txBox="1"/>
          <p:nvPr/>
        </p:nvSpPr>
        <p:spPr>
          <a:xfrm>
            <a:off x="197375" y="701575"/>
            <a:ext cx="9048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train separate </a:t>
            </a:r>
            <a:r>
              <a:rPr i="1"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left-to-right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i="1"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right-to-left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deep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RNN language models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catenated hidden states provide </a:t>
            </a:r>
            <a:r>
              <a:rPr b="1"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deep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bidirectional contextual representations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3" name="Google Shape;1103;p104"/>
          <p:cNvSpPr txBox="1"/>
          <p:nvPr/>
        </p:nvSpPr>
        <p:spPr>
          <a:xfrm>
            <a:off x="2777300" y="4746475"/>
            <a:ext cx="46029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http://jalammar.github.io/illustrated-bert/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4" name="Google Shape;110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825" y="1500099"/>
            <a:ext cx="7317848" cy="3335075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05" name="Google Shape;1105;p104"/>
          <p:cNvSpPr/>
          <p:nvPr/>
        </p:nvSpPr>
        <p:spPr>
          <a:xfrm>
            <a:off x="3540325" y="2212375"/>
            <a:ext cx="848700" cy="253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04"/>
          <p:cNvSpPr/>
          <p:nvPr/>
        </p:nvSpPr>
        <p:spPr>
          <a:xfrm>
            <a:off x="6942250" y="2238100"/>
            <a:ext cx="848700" cy="253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5"/>
          <p:cNvSpPr txBox="1"/>
          <p:nvPr>
            <p:ph type="title"/>
          </p:nvPr>
        </p:nvSpPr>
        <p:spPr>
          <a:xfrm>
            <a:off x="2400250" y="575950"/>
            <a:ext cx="6633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ELMo </a:t>
            </a:r>
            <a:r>
              <a:rPr lang="en" sz="2600">
                <a:solidFill>
                  <a:srgbClr val="1A1A1A"/>
                </a:solidFill>
              </a:rPr>
              <a:t>(</a:t>
            </a:r>
            <a:r>
              <a:rPr lang="en" sz="2600" u="sng">
                <a:solidFill>
                  <a:schemeClr val="hlink"/>
                </a:solidFill>
                <a:hlinkClick r:id="rId3"/>
              </a:rPr>
              <a:t>Peters et. al 2018</a:t>
            </a:r>
            <a:r>
              <a:rPr lang="en" sz="2600">
                <a:solidFill>
                  <a:srgbClr val="1A1A1A"/>
                </a:solidFill>
              </a:rPr>
              <a:t>)</a:t>
            </a:r>
            <a:endParaRPr sz="260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12" name="Google Shape;1112;p105"/>
          <p:cNvSpPr txBox="1"/>
          <p:nvPr>
            <p:ph idx="1" type="body"/>
          </p:nvPr>
        </p:nvSpPr>
        <p:spPr>
          <a:xfrm>
            <a:off x="113875" y="1011725"/>
            <a:ext cx="28944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mix bidirectional hidden states from</a:t>
            </a:r>
            <a:r>
              <a:rPr b="1" lang="en" sz="1600">
                <a:solidFill>
                  <a:srgbClr val="595959"/>
                </a:solidFill>
              </a:rPr>
              <a:t> all depths</a:t>
            </a:r>
            <a:endParaRPr b="1"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i="1" lang="en" sz="1600">
                <a:solidFill>
                  <a:srgbClr val="595959"/>
                </a:solidFill>
              </a:rPr>
              <a:t>lower level</a:t>
            </a:r>
            <a:r>
              <a:rPr lang="en" sz="1600">
                <a:solidFill>
                  <a:srgbClr val="595959"/>
                </a:solidFill>
              </a:rPr>
              <a:t> hidden states capture </a:t>
            </a:r>
            <a:r>
              <a:rPr b="1" i="1" lang="en" sz="1600">
                <a:solidFill>
                  <a:srgbClr val="595959"/>
                </a:solidFill>
              </a:rPr>
              <a:t>syntax</a:t>
            </a:r>
            <a:r>
              <a:rPr lang="en" sz="1600">
                <a:solidFill>
                  <a:srgbClr val="595959"/>
                </a:solidFill>
              </a:rPr>
              <a:t>, while </a:t>
            </a:r>
            <a:r>
              <a:rPr i="1" lang="en" sz="1600">
                <a:solidFill>
                  <a:srgbClr val="595959"/>
                </a:solidFill>
              </a:rPr>
              <a:t>higher level</a:t>
            </a:r>
            <a:r>
              <a:rPr lang="en" sz="1600">
                <a:solidFill>
                  <a:srgbClr val="595959"/>
                </a:solidFill>
              </a:rPr>
              <a:t> hidden states capture </a:t>
            </a:r>
            <a:r>
              <a:rPr b="1" i="1" lang="en" sz="1600">
                <a:solidFill>
                  <a:srgbClr val="595959"/>
                </a:solidFill>
              </a:rPr>
              <a:t>semantic</a:t>
            </a:r>
            <a:r>
              <a:rPr lang="en" sz="1600">
                <a:solidFill>
                  <a:srgbClr val="595959"/>
                </a:solidFill>
              </a:rPr>
              <a:t> aspects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plug ELMo vectors in the target task model and fine-tune ƛ coefficients </a:t>
            </a:r>
            <a:endParaRPr sz="1400"/>
          </a:p>
        </p:txBody>
      </p:sp>
      <p:pic>
        <p:nvPicPr>
          <p:cNvPr id="1113" name="Google Shape;1113;p105"/>
          <p:cNvPicPr preferRelativeResize="0"/>
          <p:nvPr/>
        </p:nvPicPr>
        <p:blipFill rotWithShape="1">
          <a:blip r:embed="rId4">
            <a:alphaModFix/>
          </a:blip>
          <a:srcRect b="2059" l="0" r="0" t="-2060"/>
          <a:stretch/>
        </p:blipFill>
        <p:spPr>
          <a:xfrm>
            <a:off x="3035500" y="1266745"/>
            <a:ext cx="5686350" cy="33833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05"/>
          <p:cNvSpPr txBox="1"/>
          <p:nvPr/>
        </p:nvSpPr>
        <p:spPr>
          <a:xfrm>
            <a:off x="2510700" y="4787850"/>
            <a:ext cx="6633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Learning in Natural Language Processing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by Sebastian Ruder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6"/>
          <p:cNvSpPr txBox="1"/>
          <p:nvPr>
            <p:ph type="title"/>
          </p:nvPr>
        </p:nvSpPr>
        <p:spPr>
          <a:xfrm>
            <a:off x="70850" y="13095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Visualizing and Measuring the Geometry of BERT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Coenen et. al 2019</a:t>
            </a:r>
            <a:r>
              <a:rPr lang="en" sz="1800"/>
              <a:t>)</a:t>
            </a:r>
            <a:endParaRPr sz="1800"/>
          </a:p>
        </p:txBody>
      </p:sp>
      <p:pic>
        <p:nvPicPr>
          <p:cNvPr id="1120" name="Google Shape;112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13" y="1017525"/>
            <a:ext cx="8670376" cy="41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06"/>
          <p:cNvSpPr txBox="1"/>
          <p:nvPr/>
        </p:nvSpPr>
        <p:spPr>
          <a:xfrm>
            <a:off x="5070750" y="916450"/>
            <a:ext cx="4032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contextual word embeddings for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‘die’ (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in different contexts)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07"/>
          <p:cNvSpPr txBox="1"/>
          <p:nvPr>
            <p:ph type="title"/>
          </p:nvPr>
        </p:nvSpPr>
        <p:spPr>
          <a:xfrm>
            <a:off x="0" y="-23700"/>
            <a:ext cx="90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Transfer shallow vs deep features from RNN-LM</a:t>
            </a:r>
            <a:endParaRPr sz="2400"/>
          </a:p>
        </p:txBody>
      </p:sp>
      <p:sp>
        <p:nvSpPr>
          <p:cNvPr id="1127" name="Google Shape;1127;p107"/>
          <p:cNvSpPr txBox="1"/>
          <p:nvPr/>
        </p:nvSpPr>
        <p:spPr>
          <a:xfrm>
            <a:off x="5270425" y="4155100"/>
            <a:ext cx="2295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8" name="Google Shape;1128;p107"/>
          <p:cNvSpPr/>
          <p:nvPr/>
        </p:nvSpPr>
        <p:spPr>
          <a:xfrm>
            <a:off x="672000" y="533475"/>
            <a:ext cx="1838700" cy="61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07"/>
          <p:cNvSpPr/>
          <p:nvPr/>
        </p:nvSpPr>
        <p:spPr>
          <a:xfrm>
            <a:off x="1060850" y="2212775"/>
            <a:ext cx="1295100" cy="61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0" name="Google Shape;1130;p107"/>
          <p:cNvCxnSpPr/>
          <p:nvPr/>
        </p:nvCxnSpPr>
        <p:spPr>
          <a:xfrm flipH="1" rot="10800000">
            <a:off x="122250" y="2475125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31" name="Google Shape;1131;p107"/>
          <p:cNvSpPr txBox="1"/>
          <p:nvPr/>
        </p:nvSpPr>
        <p:spPr>
          <a:xfrm>
            <a:off x="17550" y="1283888"/>
            <a:ext cx="9705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 these weights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2" name="Google Shape;1132;p107"/>
          <p:cNvSpPr txBox="1"/>
          <p:nvPr/>
        </p:nvSpPr>
        <p:spPr>
          <a:xfrm>
            <a:off x="9550" y="2829875"/>
            <a:ext cx="12159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transfer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shallow features: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 embeddings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3" name="Google Shape;11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513" y="2641900"/>
            <a:ext cx="3545926" cy="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800" y="2779100"/>
            <a:ext cx="3902451" cy="17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07"/>
          <p:cNvSpPr/>
          <p:nvPr/>
        </p:nvSpPr>
        <p:spPr>
          <a:xfrm>
            <a:off x="5182325" y="1445275"/>
            <a:ext cx="3839400" cy="472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>
                <a:solidFill>
                  <a:schemeClr val="dk2"/>
                </a:solidFill>
              </a:rPr>
              <a:t>  target task model</a:t>
            </a:r>
            <a:endParaRPr/>
          </a:p>
        </p:txBody>
      </p:sp>
      <p:sp>
        <p:nvSpPr>
          <p:cNvPr id="1136" name="Google Shape;1136;p107"/>
          <p:cNvSpPr/>
          <p:nvPr/>
        </p:nvSpPr>
        <p:spPr>
          <a:xfrm>
            <a:off x="1020575" y="1445275"/>
            <a:ext cx="3839400" cy="472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target task model</a:t>
            </a:r>
            <a:endParaRPr/>
          </a:p>
        </p:txBody>
      </p:sp>
      <p:cxnSp>
        <p:nvCxnSpPr>
          <p:cNvPr id="1137" name="Google Shape;1137;p107"/>
          <p:cNvCxnSpPr/>
          <p:nvPr/>
        </p:nvCxnSpPr>
        <p:spPr>
          <a:xfrm flipH="1" rot="10800000">
            <a:off x="1496125" y="1935125"/>
            <a:ext cx="9900" cy="8904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8" name="Google Shape;1138;p107"/>
          <p:cNvCxnSpPr/>
          <p:nvPr/>
        </p:nvCxnSpPr>
        <p:spPr>
          <a:xfrm flipH="1" rot="10800000">
            <a:off x="2079625" y="1935425"/>
            <a:ext cx="1200" cy="8901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9" name="Google Shape;1139;p107"/>
          <p:cNvCxnSpPr/>
          <p:nvPr/>
        </p:nvCxnSpPr>
        <p:spPr>
          <a:xfrm rot="10800000">
            <a:off x="2706000" y="1920825"/>
            <a:ext cx="1500" cy="873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0" name="Google Shape;1140;p107"/>
          <p:cNvCxnSpPr/>
          <p:nvPr/>
        </p:nvCxnSpPr>
        <p:spPr>
          <a:xfrm rot="10800000">
            <a:off x="3337250" y="1920475"/>
            <a:ext cx="10800" cy="867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1" name="Google Shape;1141;p107"/>
          <p:cNvCxnSpPr/>
          <p:nvPr/>
        </p:nvCxnSpPr>
        <p:spPr>
          <a:xfrm rot="10800000">
            <a:off x="3929288" y="1919325"/>
            <a:ext cx="9300" cy="876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2" name="Google Shape;1142;p107"/>
          <p:cNvCxnSpPr/>
          <p:nvPr/>
        </p:nvCxnSpPr>
        <p:spPr>
          <a:xfrm rot="10800000">
            <a:off x="4519675" y="1898700"/>
            <a:ext cx="20700" cy="907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3" name="Google Shape;1143;p107"/>
          <p:cNvCxnSpPr/>
          <p:nvPr/>
        </p:nvCxnSpPr>
        <p:spPr>
          <a:xfrm rot="10800000">
            <a:off x="5390900" y="192792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4" name="Google Shape;1144;p107"/>
          <p:cNvCxnSpPr/>
          <p:nvPr/>
        </p:nvCxnSpPr>
        <p:spPr>
          <a:xfrm rot="10800000">
            <a:off x="6061400" y="192792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5" name="Google Shape;1145;p107"/>
          <p:cNvCxnSpPr/>
          <p:nvPr/>
        </p:nvCxnSpPr>
        <p:spPr>
          <a:xfrm rot="10800000">
            <a:off x="6731900" y="192792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107"/>
          <p:cNvCxnSpPr/>
          <p:nvPr/>
        </p:nvCxnSpPr>
        <p:spPr>
          <a:xfrm rot="10800000">
            <a:off x="7444675" y="192057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107"/>
          <p:cNvCxnSpPr/>
          <p:nvPr/>
        </p:nvCxnSpPr>
        <p:spPr>
          <a:xfrm rot="10800000">
            <a:off x="8072900" y="189882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8" name="Google Shape;1148;p107"/>
          <p:cNvCxnSpPr/>
          <p:nvPr/>
        </p:nvCxnSpPr>
        <p:spPr>
          <a:xfrm rot="10800000">
            <a:off x="8751675" y="189882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9" name="Google Shape;1149;p107"/>
          <p:cNvCxnSpPr>
            <a:endCxn id="1133" idx="1"/>
          </p:cNvCxnSpPr>
          <p:nvPr/>
        </p:nvCxnSpPr>
        <p:spPr>
          <a:xfrm flipH="1" rot="10800000">
            <a:off x="865813" y="2990200"/>
            <a:ext cx="359700" cy="24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0" name="Google Shape;1150;p107"/>
          <p:cNvSpPr/>
          <p:nvPr/>
        </p:nvSpPr>
        <p:spPr>
          <a:xfrm>
            <a:off x="4990725" y="2728175"/>
            <a:ext cx="160200" cy="1506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07"/>
          <p:cNvSpPr txBox="1"/>
          <p:nvPr/>
        </p:nvSpPr>
        <p:spPr>
          <a:xfrm>
            <a:off x="3029625" y="3412875"/>
            <a:ext cx="19611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transfer  deep features: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  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 embeddings + contextualized       word embeddings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52" name="Google Shape;1152;p107"/>
          <p:cNvCxnSpPr/>
          <p:nvPr/>
        </p:nvCxnSpPr>
        <p:spPr>
          <a:xfrm flipH="1" rot="10800000">
            <a:off x="4337425" y="3513975"/>
            <a:ext cx="609600" cy="16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08"/>
          <p:cNvSpPr txBox="1"/>
          <p:nvPr/>
        </p:nvSpPr>
        <p:spPr>
          <a:xfrm>
            <a:off x="149400" y="1491725"/>
            <a:ext cx="17700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type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8" name="Google Shape;1158;p108"/>
          <p:cNvSpPr txBox="1"/>
          <p:nvPr/>
        </p:nvSpPr>
        <p:spPr>
          <a:xfrm>
            <a:off x="149400" y="2408225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model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9" name="Google Shape;1159;p108"/>
          <p:cNvSpPr txBox="1"/>
          <p:nvPr/>
        </p:nvSpPr>
        <p:spPr>
          <a:xfrm>
            <a:off x="149400" y="3324725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context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0" name="Google Shape;1160;p108"/>
          <p:cNvSpPr txBox="1"/>
          <p:nvPr/>
        </p:nvSpPr>
        <p:spPr>
          <a:xfrm>
            <a:off x="149400" y="4085100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task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ini pentru check sign white background" id="1161" name="Google Shape;116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850" y="1626317"/>
            <a:ext cx="391775" cy="3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08"/>
          <p:cNvSpPr txBox="1"/>
          <p:nvPr>
            <p:ph type="title"/>
          </p:nvPr>
        </p:nvSpPr>
        <p:spPr>
          <a:xfrm>
            <a:off x="2498825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 embeddings taxonomy</a:t>
            </a:r>
            <a:endParaRPr sz="2400"/>
          </a:p>
        </p:txBody>
      </p:sp>
      <p:pic>
        <p:nvPicPr>
          <p:cNvPr id="1163" name="Google Shape;116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400" y="597925"/>
            <a:ext cx="6797335" cy="432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4" name="Google Shape;1164;p108"/>
          <p:cNvCxnSpPr/>
          <p:nvPr/>
        </p:nvCxnSpPr>
        <p:spPr>
          <a:xfrm flipH="1" rot="10800000">
            <a:off x="40000" y="3123725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108"/>
          <p:cNvCxnSpPr/>
          <p:nvPr/>
        </p:nvCxnSpPr>
        <p:spPr>
          <a:xfrm flipH="1" rot="10800000">
            <a:off x="40000" y="2109150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108"/>
          <p:cNvCxnSpPr/>
          <p:nvPr/>
        </p:nvCxnSpPr>
        <p:spPr>
          <a:xfrm flipH="1" rot="10800000">
            <a:off x="29100" y="3881588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descr="Imagini pentru check sign white background" id="1167" name="Google Shape;116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575" y="4199200"/>
            <a:ext cx="327775" cy="327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ini pentru check sign white background" id="1168" name="Google Shape;116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25" y="4214763"/>
            <a:ext cx="327775" cy="3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09"/>
          <p:cNvSpPr txBox="1"/>
          <p:nvPr>
            <p:ph type="title"/>
          </p:nvPr>
        </p:nvSpPr>
        <p:spPr>
          <a:xfrm>
            <a:off x="2367850" y="0"/>
            <a:ext cx="5172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 blackbox</a:t>
            </a:r>
            <a:endParaRPr/>
          </a:p>
        </p:txBody>
      </p:sp>
      <p:sp>
        <p:nvSpPr>
          <p:cNvPr id="1174" name="Google Shape;1174;p109"/>
          <p:cNvSpPr txBox="1"/>
          <p:nvPr/>
        </p:nvSpPr>
        <p:spPr>
          <a:xfrm>
            <a:off x="352375" y="2188800"/>
            <a:ext cx="5856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5" name="Google Shape;1175;p109"/>
          <p:cNvSpPr txBox="1"/>
          <p:nvPr>
            <p:ph idx="1" type="body"/>
          </p:nvPr>
        </p:nvSpPr>
        <p:spPr>
          <a:xfrm>
            <a:off x="116475" y="767425"/>
            <a:ext cx="88377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maps N input vectors x</a:t>
            </a:r>
            <a:r>
              <a:rPr baseline="30000" lang="en" sz="1500"/>
              <a:t>(1)</a:t>
            </a:r>
            <a:r>
              <a:rPr lang="en" sz="1500"/>
              <a:t>, x</a:t>
            </a:r>
            <a:r>
              <a:rPr baseline="30000" lang="en" sz="1500"/>
              <a:t>(2)</a:t>
            </a:r>
            <a:r>
              <a:rPr lang="en" sz="1500"/>
              <a:t>, …, x</a:t>
            </a:r>
            <a:r>
              <a:rPr baseline="30000" lang="en" sz="1500"/>
              <a:t>(N)</a:t>
            </a:r>
            <a:r>
              <a:rPr lang="en" sz="1500"/>
              <a:t> to N output vectors y</a:t>
            </a:r>
            <a:r>
              <a:rPr baseline="30000" lang="en" sz="1500"/>
              <a:t>(1)</a:t>
            </a:r>
            <a:r>
              <a:rPr lang="en" sz="1500"/>
              <a:t>, y</a:t>
            </a:r>
            <a:r>
              <a:rPr baseline="30000" lang="en" sz="1500"/>
              <a:t>(2)</a:t>
            </a:r>
            <a:r>
              <a:rPr lang="en" sz="1500"/>
              <a:t>, …, y</a:t>
            </a:r>
            <a:r>
              <a:rPr baseline="30000" lang="en" sz="1500"/>
              <a:t>(N)</a:t>
            </a:r>
            <a:endParaRPr baseline="3000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each output vector </a:t>
            </a:r>
            <a:r>
              <a:rPr lang="en" sz="1500"/>
              <a:t>y</a:t>
            </a:r>
            <a:r>
              <a:rPr baseline="30000" lang="en" sz="1500"/>
              <a:t>(i) </a:t>
            </a:r>
            <a:r>
              <a:rPr lang="en" sz="1500"/>
              <a:t>incorporates context from all input vectors </a:t>
            </a:r>
            <a:r>
              <a:rPr lang="en" sz="1500"/>
              <a:t>x</a:t>
            </a:r>
            <a:r>
              <a:rPr baseline="30000" lang="en" sz="1500"/>
              <a:t>(1)</a:t>
            </a:r>
            <a:r>
              <a:rPr lang="en" sz="1500"/>
              <a:t>, x</a:t>
            </a:r>
            <a:r>
              <a:rPr baseline="30000" lang="en" sz="1500"/>
              <a:t>(2)</a:t>
            </a:r>
            <a:r>
              <a:rPr lang="en" sz="1500"/>
              <a:t>, …, x</a:t>
            </a:r>
            <a:r>
              <a:rPr baseline="30000" lang="en" sz="1500"/>
              <a:t>(N)</a:t>
            </a:r>
            <a:endParaRPr sz="1500"/>
          </a:p>
          <a:p>
            <a:pPr indent="0" lvl="0" marL="9144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500"/>
              <a:t>   					  						          </a:t>
            </a:r>
            <a:endParaRPr sz="1500"/>
          </a:p>
        </p:txBody>
      </p:sp>
      <p:pic>
        <p:nvPicPr>
          <p:cNvPr id="1176" name="Google Shape;11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50" y="2804400"/>
            <a:ext cx="6673543" cy="19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09"/>
          <p:cNvSpPr txBox="1"/>
          <p:nvPr/>
        </p:nvSpPr>
        <p:spPr>
          <a:xfrm>
            <a:off x="377500" y="3721125"/>
            <a:ext cx="116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8" name="Google Shape;1178;p109"/>
          <p:cNvSpPr txBox="1"/>
          <p:nvPr/>
        </p:nvSpPr>
        <p:spPr>
          <a:xfrm>
            <a:off x="352375" y="2728775"/>
            <a:ext cx="149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contextual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79" name="Google Shape;1179;p109"/>
          <p:cNvCxnSpPr>
            <a:stCxn id="1180" idx="0"/>
          </p:cNvCxnSpPr>
          <p:nvPr/>
        </p:nvCxnSpPr>
        <p:spPr>
          <a:xfrm flipH="1" rot="10800000">
            <a:off x="4535325" y="2609375"/>
            <a:ext cx="32640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0" name="Google Shape;1180;p109"/>
          <p:cNvSpPr/>
          <p:nvPr/>
        </p:nvSpPr>
        <p:spPr>
          <a:xfrm>
            <a:off x="4039125" y="2829275"/>
            <a:ext cx="992400" cy="41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09"/>
          <p:cNvSpPr txBox="1"/>
          <p:nvPr/>
        </p:nvSpPr>
        <p:spPr>
          <a:xfrm>
            <a:off x="3559050" y="1928375"/>
            <a:ext cx="3912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knows about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‘The’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‘Broadway’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‘premiered’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‘yesterday’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1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transfer learning in NLP</a:t>
            </a:r>
            <a:endParaRPr/>
          </a:p>
        </p:txBody>
      </p:sp>
      <p:sp>
        <p:nvSpPr>
          <p:cNvPr id="1187" name="Google Shape;1187;p110"/>
          <p:cNvSpPr txBox="1"/>
          <p:nvPr>
            <p:ph idx="1" type="body"/>
          </p:nvPr>
        </p:nvSpPr>
        <p:spPr>
          <a:xfrm>
            <a:off x="0" y="1162175"/>
            <a:ext cx="4500300" cy="3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700"/>
              <a:buChar char="●"/>
            </a:pPr>
            <a:r>
              <a:rPr lang="en" sz="1700">
                <a:solidFill>
                  <a:srgbClr val="595959"/>
                </a:solidFill>
              </a:rPr>
              <a:t>transfer </a:t>
            </a:r>
            <a:r>
              <a:rPr i="1" lang="en" sz="1700">
                <a:solidFill>
                  <a:srgbClr val="595959"/>
                </a:solidFill>
              </a:rPr>
              <a:t>pre-trained deep models</a:t>
            </a:r>
            <a:r>
              <a:rPr lang="en" sz="1700">
                <a:solidFill>
                  <a:srgbClr val="595959"/>
                </a:solidFill>
              </a:rPr>
              <a:t>, which: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are based on the </a:t>
            </a:r>
            <a:r>
              <a:rPr b="1" lang="en" sz="1700">
                <a:solidFill>
                  <a:srgbClr val="595959"/>
                </a:solidFill>
              </a:rPr>
              <a:t>Transformer block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are trained with self-supervised tasks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encode </a:t>
            </a:r>
            <a:r>
              <a:rPr b="1" i="1" lang="en" sz="1700">
                <a:solidFill>
                  <a:srgbClr val="595959"/>
                </a:solidFill>
              </a:rPr>
              <a:t>deep</a:t>
            </a:r>
            <a:r>
              <a:rPr lang="en" sz="1700">
                <a:solidFill>
                  <a:srgbClr val="595959"/>
                </a:solidFill>
              </a:rPr>
              <a:t> </a:t>
            </a:r>
            <a:r>
              <a:rPr b="1" lang="en" sz="1700">
                <a:solidFill>
                  <a:srgbClr val="595959"/>
                </a:solidFill>
              </a:rPr>
              <a:t>contextual embeddings</a:t>
            </a:r>
            <a:endParaRPr b="1" sz="1700">
              <a:solidFill>
                <a:srgbClr val="595959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700"/>
              <a:buChar char="●"/>
            </a:pPr>
            <a:r>
              <a:rPr lang="en" sz="1700">
                <a:solidFill>
                  <a:srgbClr val="595959"/>
                </a:solidFill>
              </a:rPr>
              <a:t>fine-tuning these models for each specific task leads to large performance improvements</a:t>
            </a:r>
            <a:endParaRPr sz="1700"/>
          </a:p>
        </p:txBody>
      </p:sp>
      <p:sp>
        <p:nvSpPr>
          <p:cNvPr id="1188" name="Google Shape;1188;p110"/>
          <p:cNvSpPr/>
          <p:nvPr/>
        </p:nvSpPr>
        <p:spPr>
          <a:xfrm>
            <a:off x="5113050" y="2263175"/>
            <a:ext cx="185400" cy="1362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10"/>
          <p:cNvSpPr txBox="1"/>
          <p:nvPr/>
        </p:nvSpPr>
        <p:spPr>
          <a:xfrm>
            <a:off x="4280275" y="2726550"/>
            <a:ext cx="10674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depth = 24 blocks </a:t>
            </a:r>
            <a:endParaRPr b="1"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0" name="Google Shape;119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450" y="1265375"/>
            <a:ext cx="3651699" cy="32564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1" name="Google Shape;1191;p110"/>
          <p:cNvCxnSpPr/>
          <p:nvPr/>
        </p:nvCxnSpPr>
        <p:spPr>
          <a:xfrm>
            <a:off x="4389875" y="2191775"/>
            <a:ext cx="1279200" cy="27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1"/>
          <p:cNvSpPr txBox="1"/>
          <p:nvPr>
            <p:ph type="title"/>
          </p:nvPr>
        </p:nvSpPr>
        <p:spPr>
          <a:xfrm>
            <a:off x="0" y="-2370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 (Bidirectional Encoder Representations from Transformers)</a:t>
            </a:r>
            <a:endParaRPr sz="2200"/>
          </a:p>
        </p:txBody>
      </p:sp>
      <p:sp>
        <p:nvSpPr>
          <p:cNvPr id="1197" name="Google Shape;1197;p111"/>
          <p:cNvSpPr txBox="1"/>
          <p:nvPr>
            <p:ph idx="1" type="body"/>
          </p:nvPr>
        </p:nvSpPr>
        <p:spPr>
          <a:xfrm>
            <a:off x="77400" y="811850"/>
            <a:ext cx="4761600" cy="4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network produces                  </a:t>
            </a:r>
            <a:r>
              <a:rPr b="1" lang="en" sz="2400">
                <a:solidFill>
                  <a:srgbClr val="6AA84F"/>
                </a:solidFill>
              </a:rPr>
              <a:t>deep contextual                         word embeddings</a:t>
            </a:r>
            <a:r>
              <a:rPr b="1" lang="en" sz="2400">
                <a:solidFill>
                  <a:srgbClr val="666666"/>
                </a:solidFill>
              </a:rPr>
              <a:t>                   </a:t>
            </a:r>
            <a:r>
              <a:rPr lang="en" sz="2400"/>
              <a:t>using 24 stacked            Transformer blocks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fine-tuning BERT results in </a:t>
            </a:r>
            <a:r>
              <a:rPr b="1" lang="en" sz="2400"/>
              <a:t>state-of-the-art</a:t>
            </a:r>
            <a:r>
              <a:rPr lang="en" sz="2400"/>
              <a:t> on 11           NLP tasks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198" name="Google Shape;1198;p111"/>
          <p:cNvCxnSpPr>
            <a:endCxn id="1199" idx="1"/>
          </p:cNvCxnSpPr>
          <p:nvPr/>
        </p:nvCxnSpPr>
        <p:spPr>
          <a:xfrm>
            <a:off x="3343075" y="2835850"/>
            <a:ext cx="2188500" cy="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9" name="Google Shape;1199;p111"/>
          <p:cNvSpPr/>
          <p:nvPr/>
        </p:nvSpPr>
        <p:spPr>
          <a:xfrm>
            <a:off x="5531575" y="2192950"/>
            <a:ext cx="185400" cy="1289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0" name="Google Shape;120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975" y="1322525"/>
            <a:ext cx="3230300" cy="2858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1" name="Google Shape;1201;p111"/>
          <p:cNvCxnSpPr/>
          <p:nvPr/>
        </p:nvCxnSpPr>
        <p:spPr>
          <a:xfrm>
            <a:off x="3343075" y="1981350"/>
            <a:ext cx="2758800" cy="2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